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42"/>
  </p:notesMasterIdLst>
  <p:sldIdLst>
    <p:sldId id="456" r:id="rId3"/>
    <p:sldId id="359" r:id="rId4"/>
    <p:sldId id="401" r:id="rId5"/>
    <p:sldId id="360" r:id="rId6"/>
    <p:sldId id="361" r:id="rId7"/>
    <p:sldId id="452" r:id="rId8"/>
    <p:sldId id="453" r:id="rId9"/>
    <p:sldId id="362" r:id="rId10"/>
    <p:sldId id="363" r:id="rId11"/>
    <p:sldId id="369" r:id="rId12"/>
    <p:sldId id="400" r:id="rId13"/>
    <p:sldId id="366" r:id="rId14"/>
    <p:sldId id="367" r:id="rId15"/>
    <p:sldId id="368" r:id="rId16"/>
    <p:sldId id="399" r:id="rId17"/>
    <p:sldId id="370" r:id="rId18"/>
    <p:sldId id="372" r:id="rId19"/>
    <p:sldId id="373" r:id="rId20"/>
    <p:sldId id="374" r:id="rId21"/>
    <p:sldId id="375" r:id="rId22"/>
    <p:sldId id="404" r:id="rId23"/>
    <p:sldId id="405" r:id="rId24"/>
    <p:sldId id="382" r:id="rId25"/>
    <p:sldId id="406" r:id="rId26"/>
    <p:sldId id="379" r:id="rId27"/>
    <p:sldId id="380" r:id="rId28"/>
    <p:sldId id="407" r:id="rId29"/>
    <p:sldId id="384" r:id="rId30"/>
    <p:sldId id="408" r:id="rId31"/>
    <p:sldId id="409" r:id="rId32"/>
    <p:sldId id="410" r:id="rId33"/>
    <p:sldId id="411" r:id="rId34"/>
    <p:sldId id="389" r:id="rId35"/>
    <p:sldId id="398" r:id="rId36"/>
    <p:sldId id="390" r:id="rId37"/>
    <p:sldId id="392" r:id="rId38"/>
    <p:sldId id="455" r:id="rId39"/>
    <p:sldId id="454" r:id="rId40"/>
    <p:sldId id="402" r:id="rId41"/>
  </p:sldIdLst>
  <p:sldSz cx="12192000" cy="6858000"/>
  <p:notesSz cx="6858000" cy="9144000"/>
  <p:embeddedFontLst>
    <p:embeddedFont>
      <p:font typeface="Roboto light" panose="020B0604020202020204" charset="0"/>
      <p:regular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  <p:embeddedFont>
      <p:font typeface="Roboto Black" panose="020B0604020202020204" charset="0"/>
      <p:regular r:id="rId54"/>
    </p:embeddedFont>
    <p:embeddedFont>
      <p:font typeface="MS PGothic" panose="020B0600070205080204" pitchFamily="34" charset="-128"/>
      <p:regular r:id="rId55"/>
    </p:embeddedFont>
    <p:embeddedFont>
      <p:font typeface="Roboto light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E4C4E0C-7D9B-47B1-A815-5CB1196A5666}">
          <p14:sldIdLst>
            <p14:sldId id="456"/>
            <p14:sldId id="359"/>
            <p14:sldId id="401"/>
            <p14:sldId id="360"/>
            <p14:sldId id="361"/>
            <p14:sldId id="452"/>
            <p14:sldId id="453"/>
            <p14:sldId id="362"/>
            <p14:sldId id="363"/>
            <p14:sldId id="369"/>
            <p14:sldId id="400"/>
            <p14:sldId id="366"/>
            <p14:sldId id="367"/>
            <p14:sldId id="368"/>
            <p14:sldId id="399"/>
            <p14:sldId id="370"/>
            <p14:sldId id="372"/>
            <p14:sldId id="373"/>
            <p14:sldId id="374"/>
            <p14:sldId id="375"/>
            <p14:sldId id="404"/>
            <p14:sldId id="405"/>
            <p14:sldId id="382"/>
            <p14:sldId id="406"/>
            <p14:sldId id="379"/>
            <p14:sldId id="380"/>
            <p14:sldId id="407"/>
            <p14:sldId id="384"/>
            <p14:sldId id="408"/>
            <p14:sldId id="409"/>
            <p14:sldId id="410"/>
            <p14:sldId id="411"/>
            <p14:sldId id="389"/>
            <p14:sldId id="398"/>
            <p14:sldId id="390"/>
            <p14:sldId id="392"/>
            <p14:sldId id="455"/>
            <p14:sldId id="454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088" userDrawn="1">
          <p15:clr>
            <a:srgbClr val="A4A3A4"/>
          </p15:clr>
        </p15:guide>
        <p15:guide id="5" pos="7152" userDrawn="1">
          <p15:clr>
            <a:srgbClr val="A4A3A4"/>
          </p15:clr>
        </p15:guide>
        <p15:guide id="6" pos="1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8685"/>
    <a:srgbClr val="187E79"/>
    <a:srgbClr val="23B3AC"/>
    <a:srgbClr val="00ACA8"/>
    <a:srgbClr val="1EDCD7"/>
    <a:srgbClr val="1AC4C0"/>
    <a:srgbClr val="D9D9D9"/>
    <a:srgbClr val="1CD2CE"/>
    <a:srgbClr val="18B4B0"/>
    <a:srgbClr val="18B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47" autoAdjust="0"/>
    <p:restoredTop sz="94280" autoAdjust="0"/>
  </p:normalViewPr>
  <p:slideViewPr>
    <p:cSldViewPr snapToGrid="0" showGuides="1">
      <p:cViewPr varScale="1">
        <p:scale>
          <a:sx n="81" d="100"/>
          <a:sy n="81" d="100"/>
        </p:scale>
        <p:origin x="77" y="82"/>
      </p:cViewPr>
      <p:guideLst>
        <p:guide orient="horz" pos="2088"/>
        <p:guide pos="7152"/>
        <p:guide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spPr>
              <a:solidFill>
                <a:srgbClr val="00ACA8"/>
              </a:solidFill>
            </c:spPr>
            <c:extLst>
              <c:ext xmlns:c16="http://schemas.microsoft.com/office/drawing/2014/chart" uri="{C3380CC4-5D6E-409C-BE32-E72D297353CC}">
                <c16:uniqueId val="{00000001-AA84-4C29-ABC9-9481B4BC3D06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AA84-4C29-ABC9-9481B4BC3D06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84-4C29-ABC9-9481B4BC3D0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F115E-AAD5-4F58-A269-79D16E0E0255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D5A26-980E-45EF-87D0-20DE880A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78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Bỏ</a:t>
            </a:r>
            <a:r>
              <a:rPr lang="en-US"/>
              <a:t> </a:t>
            </a:r>
            <a:r>
              <a:rPr lang="en-US" err="1"/>
              <a:t>ảnh</a:t>
            </a:r>
            <a:r>
              <a:rPr lang="en-US"/>
              <a:t> </a:t>
            </a:r>
            <a:r>
              <a:rPr lang="en-US" err="1"/>
              <a:t>bên</a:t>
            </a:r>
            <a:r>
              <a:rPr lang="en-US"/>
              <a:t> </a:t>
            </a:r>
            <a:r>
              <a:rPr lang="en-US" err="1"/>
              <a:t>trái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21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Dồn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1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35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31775" y="703263"/>
            <a:ext cx="6789738" cy="3819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2025" y="4840288"/>
            <a:ext cx="5300663" cy="467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099" tIns="48050" rIns="96099" bIns="4805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err="1">
                <a:latin typeface="Arial" panose="020B0604020202020204" pitchFamily="34" charset="0"/>
              </a:rPr>
              <a:t>Trong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 err="1">
                <a:latin typeface="Arial" panose="020B0604020202020204" pitchFamily="34" charset="0"/>
              </a:rPr>
              <a:t>kế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 err="1">
                <a:latin typeface="Arial" panose="020B0604020202020204" pitchFamily="34" charset="0"/>
              </a:rPr>
              <a:t>hoạch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ABC20D6-7CCE-40A3-B4CD-8535D43185B5}" type="datetime1">
              <a:rPr lang="vi-VN" smtClean="0"/>
              <a:t>05/09/2018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53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sang </a:t>
            </a:r>
            <a:r>
              <a:rPr lang="en-US" err="1"/>
              <a:t>ngang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4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Tách</a:t>
            </a:r>
            <a:r>
              <a:rPr lang="en-US"/>
              <a:t> slide </a:t>
            </a:r>
            <a:r>
              <a:rPr lang="en-US" err="1"/>
              <a:t>bảng</a:t>
            </a:r>
            <a:r>
              <a:rPr lang="en-US"/>
              <a:t> </a:t>
            </a:r>
            <a:r>
              <a:rPr lang="en-US" err="1"/>
              <a:t>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4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Tách</a:t>
            </a:r>
            <a:r>
              <a:rPr lang="en-US"/>
              <a:t> slide </a:t>
            </a:r>
            <a:r>
              <a:rPr lang="en-US" err="1"/>
              <a:t>bảng</a:t>
            </a:r>
            <a:r>
              <a:rPr lang="en-US"/>
              <a:t> </a:t>
            </a:r>
            <a:r>
              <a:rPr lang="en-US" err="1"/>
              <a:t>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59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dần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thử</a:t>
            </a:r>
            <a:r>
              <a:rPr lang="en-US"/>
              <a:t> </a:t>
            </a:r>
            <a:r>
              <a:rPr lang="en-US" err="1"/>
              <a:t>nghiệm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2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bố</a:t>
            </a:r>
            <a:r>
              <a:rPr lang="en-US"/>
              <a:t> </a:t>
            </a:r>
            <a:r>
              <a:rPr lang="en-US" err="1"/>
              <a:t>cục</a:t>
            </a:r>
            <a:endParaRPr lang="en-US"/>
          </a:p>
          <a:p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rõ</a:t>
            </a:r>
            <a:r>
              <a:rPr lang="en-US"/>
              <a:t> chi </a:t>
            </a:r>
            <a:r>
              <a:rPr lang="en-US" err="1"/>
              <a:t>tiết</a:t>
            </a:r>
            <a:r>
              <a:rPr lang="en-US"/>
              <a:t>, </a:t>
            </a:r>
            <a:r>
              <a:rPr lang="en-US" err="1"/>
              <a:t>giai</a:t>
            </a:r>
            <a:r>
              <a:rPr lang="en-US"/>
              <a:t> </a:t>
            </a:r>
            <a:r>
              <a:rPr lang="en-US" err="1"/>
              <a:t>đoạn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 err="1"/>
              <a:t>bớt</a:t>
            </a:r>
            <a:r>
              <a:rPr lang="en-US"/>
              <a:t> </a:t>
            </a:r>
            <a:r>
              <a:rPr lang="en-US" err="1"/>
              <a:t>đi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60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3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55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4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Bỏ</a:t>
            </a:r>
            <a:r>
              <a:rPr lang="en-US"/>
              <a:t> </a:t>
            </a:r>
            <a:r>
              <a:rPr lang="en-US" err="1"/>
              <a:t>ảnh</a:t>
            </a:r>
            <a:endParaRPr lang="en-US"/>
          </a:p>
          <a:p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chú</a:t>
            </a:r>
            <a:r>
              <a:rPr lang="en-US"/>
              <a:t> </a:t>
            </a:r>
            <a:r>
              <a:rPr lang="en-US" err="1"/>
              <a:t>thích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9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2075" y="744538"/>
            <a:ext cx="6615113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E301E54-1A2A-445E-9ADD-779A0031237F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9187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2075" y="744538"/>
            <a:ext cx="6615113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DF4FBFB-D78D-465E-824D-E9145A32319D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568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Chia </a:t>
            </a:r>
            <a:r>
              <a:rPr lang="en-US" err="1"/>
              <a:t>từ</a:t>
            </a:r>
            <a:r>
              <a:rPr lang="en-US"/>
              <a:t> 79 </a:t>
            </a:r>
            <a:r>
              <a:rPr lang="en-US" err="1"/>
              <a:t>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3FD6-37A2-461E-8CDF-A1E632C223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8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BF44-1876-464A-B202-06C5F422B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85326-0C1C-4C8F-9E92-FDD3CC8BD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8A57E-56D2-4FC4-883B-EF8A5F9FD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A19E-18ED-4464-BA57-71328FCF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A8DE4-3E83-4DB7-BE58-33AAC59F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36DB-6F46-4331-8A81-9DFA3E4D7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BFB91-D3CF-45B8-9C3C-F4699D1C9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8798-242E-44D7-BB44-8A4AF687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B15AA-AB49-444F-9948-232BCD53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541D2-90C6-49C7-B388-E06B7381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8FE59-C3C9-4629-8F42-3B3E1D9375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6E680-7EC8-47B3-9E59-4C0DE4EA8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3BE1B-067B-40AC-A4F8-8BF23551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151FD-937A-47B3-BA99-DDEDC59F2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8366E-C149-4D70-80DF-2513D36F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5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F05D-F5A2-4952-BCC8-C7D9390F0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2CC87-3586-4E4B-BBB2-8DFF6FC80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9261A-3BC9-4086-B819-D8B92D70A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629F7-4067-4C29-A527-34FA84C3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6E3C3-40BB-4FB6-98AF-846C89CB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64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65C9B-9DC3-416A-A1CB-8747A2FB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784DB-FBF4-4D11-89AD-A30D3D9FB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84334-75AD-40E6-BA9F-26CEEAFF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94472-9EB9-4D3C-BA4C-BCDF8850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A26CC-AC9B-4966-AEF3-5C6ABD04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48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1CFD-E6D6-4299-B013-8445166E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235ED-9413-4F25-B413-F4BE8E307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68435-2DA5-4563-8991-091E94BF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EE006-6722-43F2-8D7B-BC367B20E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80323-6AB2-4EF2-A858-9AAEDA68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98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F9405-F601-497A-A2AD-C0F97016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8276-207C-4FD1-B240-B56D1ECF1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F744F-B738-424A-97AA-59F67BAD1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68E88-6074-4DD0-8504-F83E7193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E5ADD-8AC8-4FA0-958F-BB96CED6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C55C5-9C63-4B39-8D02-52DAAC12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0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5C21-CFF7-4B04-94B1-E28DB52B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3946A-F914-46DE-9DD2-C05D2245C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5A390-E529-4408-AB28-89915BA9D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16218-780D-4BCE-97CB-E64E2A312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9D7B31-27CA-47E2-9EB7-A609C8CC3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0013E9-F261-4D9A-A976-E333C5A2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0B714A-023A-4042-9EE4-535C2BC3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6B64F-6F5E-4504-80C2-842F9493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39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9E33-1279-483E-A71D-A9DA042D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EDFD0-E420-4384-8584-42E2A801F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40CB9-9C37-4360-800C-1DB84985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8A6AA-BDE9-45AC-B8CC-DABB191C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93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4E7F3-B7B0-427F-ADFB-C0FD8F4B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7A5B8-A43A-4B1D-9E77-88D6FBFE9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111CF-3B5A-446D-B8B5-22047F6A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59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68F4-18BB-4ADA-90F3-8DFDA6334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476AA-9403-4616-837A-D37BEE901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343C6-EC8F-4AAA-BAB4-E131465DA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5614F-3315-4AC2-933C-03DEEF68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AC0F1-93BA-4FFA-986A-C2F15303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C82B-6B41-4949-B0CB-3215AA86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5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A4E4-AD17-479F-8C44-97B4DC35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7A64-29E4-439F-A1F3-D014DF0F8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914C6-3A4E-47FE-A0F5-93136B180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DAACB-0E92-4BA0-85C9-F266D03D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6591B-A2ED-44D2-8DE9-2949F3C1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27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B169-24D2-40B2-9A8B-DB03D122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43EB2-3DD5-45DB-BDF4-C9E05F2BB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55C73-609C-4500-8EB8-5079707AC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EE9C1-6E58-43A1-8691-4CF5525D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F59E1-4765-4C4C-B549-99C2F380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E025D-4167-467C-88F9-FB27D8A4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0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F92F-E8E4-4BB9-B554-D02D03FD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FCDE7-86DC-4AFD-83F4-CB077B2B2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FA58D-2C5E-452B-B4F3-3003C76A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13BD4-2DBA-4313-A99D-A53560ED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E9A1D-DE46-4304-B815-8CAC79B1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50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0EB05-9F85-4897-A4D4-82E3B6957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F8995-05AF-410A-8B71-D28739FAE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9DF6B-FD0A-4F20-81BC-09227203D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5ACA8-1D09-40EF-B8F9-FB15E7E96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78D2C-FE11-4918-AF16-935D57DA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4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D0A3-D81C-4077-A734-07B3B714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D4269-B299-480B-93E6-999A4E137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F9B26-5AB8-45C5-AD81-5515AF64F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71B60-41E1-4BBA-A4DB-2B14DFA1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AD736-353A-4EB8-B047-63A07EE7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2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72DD-4409-4813-AA90-70B90511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1236-A625-4C33-9157-CB4F909CF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C2736-7A7C-42C2-9DC1-605F301B4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602AA-48E2-4BD5-835F-F0F1C7EC4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997AB-0F07-44BA-ABD5-B9C6CC3D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319D2-3FA4-42EC-88AD-B2065856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7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0799-004F-401A-9B28-B1F041D23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A69B0-D30A-41A4-A1BE-1BBB464C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EF7B8-62CB-46CD-8404-C5287CA8C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A7538-3C1C-4E02-9043-D94A5C10E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F09C5-191F-498E-B3FD-9685FEBE1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7F04E-32D3-4D85-AECF-B22AFC69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6D22C-B914-49DF-90BE-C5C0F44E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86200-1EFD-4E61-A54E-D997B3B2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1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23A0-8653-495B-8D97-F480F92E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7AB9B-F1E3-43FA-982E-E8BD7A7A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A3223-C70A-43AA-A829-BDB1AB71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BAAAB-15C8-4CA0-A45D-66C0A5C7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3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15C47-F53E-4B25-9564-BDC0D49A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52FB4-835E-43D8-8890-EA175F39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0141D-33BE-4F92-9FE6-C9489397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4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4632-389D-478F-8F31-A48CB48FB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445A2-F207-4F56-8CC7-C58A61F97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F4061-060C-4348-B944-4FCA25C95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407B8-8B69-4398-A063-A891E7428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555AF-9A91-46AA-834D-EE0D68B7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9F2D1-4208-421A-A217-40697BAD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1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C619-1955-4690-9426-E26DC989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72240F-ECE3-443B-91EE-FD1C5AD5C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D8226-BD2B-4E06-916D-72D5A423F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0FE78-AB5B-489B-9A0D-EE52F635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597C2-4FE2-46C2-8F83-0A70BF5F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A90E8-D73F-4583-9EE3-D7B2CD73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3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B8FA0-697E-4248-8462-F0004A10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F8330-2469-4E8F-8397-1423CAF6A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5C0F1-C3C2-4EA0-8B1C-25CA6B2E2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2EFA1-626D-4D1D-918F-A6D0A164C8B6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C4DAC-91DC-4DC0-822D-F46AE18DE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DDC70-CD28-43F2-8CD1-C8B43321F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DFFE5-C10A-4974-BEFB-6068C5E76E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854A9-1CFE-4AC9-9885-AD4E3C89865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163" y="128550"/>
            <a:ext cx="797257" cy="47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1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BAF3B8-A7C9-48B1-8E04-ADB60CC08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2A4E7-F5CA-4A57-99D8-91BC47E59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67B53-AA37-4735-A8BF-D9F0A36F5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97B6C-449A-4905-A419-33513EE4349E}" type="datetimeFigureOut">
              <a:rPr lang="en-US" smtClean="0"/>
              <a:t>05-Sep-18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952E2-0437-4E9F-99BC-E7A3EA83A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305A9-5ECC-487F-8676-983B7FAC9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A5996-A8E8-4CE6-BC11-A500791A3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8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microsoft.com/office/2007/relationships/hdphoto" Target="../media/hdphoto3.wdp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CAF362-05BE-479B-965C-2E4B227290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r="10023"/>
          <a:stretch/>
        </p:blipFill>
        <p:spPr>
          <a:xfrm>
            <a:off x="-13303" y="-1525"/>
            <a:ext cx="5275385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5A53F-B361-4B8F-A460-9C458E2797C4}"/>
              </a:ext>
            </a:extLst>
          </p:cNvPr>
          <p:cNvSpPr/>
          <p:nvPr/>
        </p:nvSpPr>
        <p:spPr>
          <a:xfrm>
            <a:off x="-13303" y="1686535"/>
            <a:ext cx="5275385" cy="3481879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453967-2CEB-475D-A9F3-7C52A408C82E}"/>
              </a:ext>
            </a:extLst>
          </p:cNvPr>
          <p:cNvSpPr/>
          <p:nvPr/>
        </p:nvSpPr>
        <p:spPr>
          <a:xfrm>
            <a:off x="5262082" y="1104900"/>
            <a:ext cx="182880" cy="4572000"/>
          </a:xfrm>
          <a:prstGeom prst="rect">
            <a:avLst/>
          </a:prstGeom>
          <a:solidFill>
            <a:srgbClr val="0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C142E-44C7-40F7-9C25-A32F112557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70" y="1972654"/>
            <a:ext cx="1221397" cy="724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3F5096-2248-48A5-BEC0-05629023DFBF}"/>
              </a:ext>
            </a:extLst>
          </p:cNvPr>
          <p:cNvSpPr/>
          <p:nvPr/>
        </p:nvSpPr>
        <p:spPr>
          <a:xfrm>
            <a:off x="5851281" y="2902902"/>
            <a:ext cx="55345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BÁO CÁO KẾT QUẢ TRIỂN KHAI ĐỀ ÁN A1</a:t>
            </a:r>
            <a:endParaRPr lang="en-US" sz="4000" spc="-100">
              <a:solidFill>
                <a:schemeClr val="tx1">
                  <a:lumMod val="75000"/>
                  <a:lumOff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928A0-B952-45ED-97BA-9C90B4105EEA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42</a:t>
            </a:r>
            <a:endParaRPr lang="en-US" sz="2400" b="1" spc="-10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9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24214C-BCB9-4B49-8308-9F77C977AC02}"/>
              </a:ext>
            </a:extLst>
          </p:cNvPr>
          <p:cNvSpPr txBox="1"/>
          <p:nvPr/>
        </p:nvSpPr>
        <p:spPr>
          <a:xfrm>
            <a:off x="473323" y="327185"/>
            <a:ext cx="9523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1.4. KẾ HOẠCH Đ</a:t>
            </a:r>
            <a:r>
              <a:rPr lang="vi-VN" sz="3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Ư</a:t>
            </a:r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ỢC GIAO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25F326-96C8-44E3-89E8-6D065B05DA60}"/>
              </a:ext>
            </a:extLst>
          </p:cNvPr>
          <p:cNvSpPr/>
          <p:nvPr/>
        </p:nvSpPr>
        <p:spPr>
          <a:xfrm>
            <a:off x="0" y="327185"/>
            <a:ext cx="159657" cy="646331"/>
          </a:xfrm>
          <a:prstGeom prst="rect">
            <a:avLst/>
          </a:prstGeom>
          <a:solidFill>
            <a:srgbClr val="0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D1F1BE-6E4B-4853-ABE3-6995A0B30EBC}"/>
              </a:ext>
            </a:extLst>
          </p:cNvPr>
          <p:cNvGrpSpPr/>
          <p:nvPr/>
        </p:nvGrpSpPr>
        <p:grpSpPr>
          <a:xfrm>
            <a:off x="1584628" y="1848505"/>
            <a:ext cx="205272" cy="4299904"/>
            <a:chOff x="1584628" y="1848505"/>
            <a:chExt cx="205272" cy="429990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6BFE92-75FC-497A-8ABF-796B8C67417E}"/>
                </a:ext>
              </a:extLst>
            </p:cNvPr>
            <p:cNvCxnSpPr>
              <a:cxnSpLocks/>
            </p:cNvCxnSpPr>
            <p:nvPr/>
          </p:nvCxnSpPr>
          <p:spPr>
            <a:xfrm>
              <a:off x="1684224" y="1848505"/>
              <a:ext cx="0" cy="4209395"/>
            </a:xfrm>
            <a:prstGeom prst="line">
              <a:avLst/>
            </a:prstGeom>
            <a:ln>
              <a:solidFill>
                <a:srgbClr val="009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2E615DF-2696-419D-A015-CEFEFC00522C}"/>
                </a:ext>
              </a:extLst>
            </p:cNvPr>
            <p:cNvSpPr/>
            <p:nvPr/>
          </p:nvSpPr>
          <p:spPr>
            <a:xfrm flipV="1">
              <a:off x="1584628" y="6021386"/>
              <a:ext cx="205272" cy="127023"/>
            </a:xfrm>
            <a:prstGeom prst="triangle">
              <a:avLst/>
            </a:prstGeom>
            <a:solidFill>
              <a:srgbClr val="19B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40E6DE2-37A5-4D96-ABD5-2A2A1831FC1E}"/>
              </a:ext>
            </a:extLst>
          </p:cNvPr>
          <p:cNvSpPr/>
          <p:nvPr/>
        </p:nvSpPr>
        <p:spPr>
          <a:xfrm>
            <a:off x="1616552" y="2274709"/>
            <a:ext cx="137160" cy="13716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F7394F-7636-47D6-9DDE-52E951FAF9B8}"/>
              </a:ext>
            </a:extLst>
          </p:cNvPr>
          <p:cNvSpPr/>
          <p:nvPr/>
        </p:nvSpPr>
        <p:spPr>
          <a:xfrm>
            <a:off x="1921050" y="2137907"/>
            <a:ext cx="9081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0"/>
              </a:spcAft>
            </a:pP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2017: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Hoàn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thành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tổ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hợp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VCM-01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đầu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tiên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do </a:t>
            </a:r>
            <a:r>
              <a:rPr lang="en-US" sz="20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Viettel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thực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hiện</a:t>
            </a:r>
            <a:endParaRPr lang="en-US" sz="2000" b="1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6D14B90-74C4-44C8-9451-769500ED3C27}"/>
              </a:ext>
            </a:extLst>
          </p:cNvPr>
          <p:cNvSpPr/>
          <p:nvPr/>
        </p:nvSpPr>
        <p:spPr>
          <a:xfrm>
            <a:off x="1616552" y="2729834"/>
            <a:ext cx="137160" cy="13716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1A8A72-2C5C-4014-89ED-21021DF464E8}"/>
              </a:ext>
            </a:extLst>
          </p:cNvPr>
          <p:cNvSpPr/>
          <p:nvPr/>
        </p:nvSpPr>
        <p:spPr>
          <a:xfrm>
            <a:off x="1921049" y="2593032"/>
            <a:ext cx="9081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0"/>
              </a:spcAft>
            </a:pP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2018: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Hoàn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thành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tổ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hợp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VCM-01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thứ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2 </a:t>
            </a:r>
            <a:r>
              <a:rPr lang="en-US" sz="20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theo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mô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hình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hợp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tác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Quốc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tế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389A131-CBCC-41A4-B538-922E4F846B07}"/>
              </a:ext>
            </a:extLst>
          </p:cNvPr>
          <p:cNvSpPr/>
          <p:nvPr/>
        </p:nvSpPr>
        <p:spPr>
          <a:xfrm>
            <a:off x="1616552" y="3249943"/>
            <a:ext cx="137160" cy="13716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D1EA4D6-CA30-490B-A064-25D4196881EE}"/>
              </a:ext>
            </a:extLst>
          </p:cNvPr>
          <p:cNvSpPr/>
          <p:nvPr/>
        </p:nvSpPr>
        <p:spPr>
          <a:xfrm>
            <a:off x="1921050" y="3118468"/>
            <a:ext cx="5759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2019: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Sản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xuất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loạt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“0”,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60÷80 </a:t>
            </a:r>
            <a:r>
              <a:rPr lang="en-US" sz="2000" b="1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quả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VCM-01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621EEB-CD66-4790-860E-669BBA987503}"/>
              </a:ext>
            </a:extLst>
          </p:cNvPr>
          <p:cNvSpPr/>
          <p:nvPr/>
        </p:nvSpPr>
        <p:spPr>
          <a:xfrm>
            <a:off x="1893681" y="5390332"/>
            <a:ext cx="76884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Phát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triển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phiên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bản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mới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tầm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bắn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300km (VCM-02)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6A6832C-DC85-4CA3-8CCA-0F253872FCE0}"/>
              </a:ext>
            </a:extLst>
          </p:cNvPr>
          <p:cNvSpPr/>
          <p:nvPr/>
        </p:nvSpPr>
        <p:spPr>
          <a:xfrm>
            <a:off x="1609421" y="5028898"/>
            <a:ext cx="137160" cy="13716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A757DE-DE55-4902-AB00-96745288C3DB}"/>
              </a:ext>
            </a:extLst>
          </p:cNvPr>
          <p:cNvSpPr/>
          <p:nvPr/>
        </p:nvSpPr>
        <p:spPr>
          <a:xfrm>
            <a:off x="1609421" y="5497669"/>
            <a:ext cx="137160" cy="13716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8CFCF0-58A2-489A-B6D8-2C8335C76CEC}"/>
              </a:ext>
            </a:extLst>
          </p:cNvPr>
          <p:cNvSpPr/>
          <p:nvPr/>
        </p:nvSpPr>
        <p:spPr>
          <a:xfrm>
            <a:off x="1921049" y="4889800"/>
            <a:ext cx="6080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Cung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cấp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cho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BQP 800-1.000 </a:t>
            </a:r>
            <a:r>
              <a:rPr lang="en-US" sz="24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quả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VCM-01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40F407-0B99-41BD-85FC-48C0DADC6E2A}"/>
              </a:ext>
            </a:extLst>
          </p:cNvPr>
          <p:cNvGrpSpPr/>
          <p:nvPr/>
        </p:nvGrpSpPr>
        <p:grpSpPr>
          <a:xfrm>
            <a:off x="1530943" y="1352550"/>
            <a:ext cx="4664809" cy="607315"/>
            <a:chOff x="1530943" y="1352550"/>
            <a:chExt cx="4664809" cy="60731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B07D6F4-3CF5-423F-BE96-849C717FEF79}"/>
                </a:ext>
              </a:extLst>
            </p:cNvPr>
            <p:cNvSpPr/>
            <p:nvPr/>
          </p:nvSpPr>
          <p:spPr>
            <a:xfrm>
              <a:off x="2024462" y="1352550"/>
              <a:ext cx="3842938" cy="607315"/>
            </a:xfrm>
            <a:prstGeom prst="roundRect">
              <a:avLst>
                <a:gd name="adj" fmla="val 10649"/>
              </a:avLst>
            </a:prstGeom>
            <a:solidFill>
              <a:srgbClr val="2BB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9FB45A-0AA8-4B4B-BAFF-54601FF4E746}"/>
                </a:ext>
              </a:extLst>
            </p:cNvPr>
            <p:cNvSpPr/>
            <p:nvPr/>
          </p:nvSpPr>
          <p:spPr>
            <a:xfrm>
              <a:off x="1789900" y="1402659"/>
              <a:ext cx="44058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Giai</a:t>
              </a:r>
              <a:r>
                <a:rPr lang="en-US" sz="24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đoạn</a:t>
              </a:r>
              <a:r>
                <a:rPr lang="en-US" sz="24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1 (2015 - 2020)</a:t>
              </a:r>
              <a:endParaRPr lang="en-US" sz="2400" b="1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B391201-F6E1-4762-8C73-381CF08B1F6B}"/>
                </a:ext>
              </a:extLst>
            </p:cNvPr>
            <p:cNvGrpSpPr/>
            <p:nvPr/>
          </p:nvGrpSpPr>
          <p:grpSpPr>
            <a:xfrm>
              <a:off x="1530943" y="1551667"/>
              <a:ext cx="329013" cy="329013"/>
              <a:chOff x="4478614" y="2660930"/>
              <a:chExt cx="584775" cy="58477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CCC71D3-6F91-4693-9A65-9BEE2000826B}"/>
                  </a:ext>
                </a:extLst>
              </p:cNvPr>
              <p:cNvSpPr/>
              <p:nvPr/>
            </p:nvSpPr>
            <p:spPr>
              <a:xfrm>
                <a:off x="4478614" y="2660930"/>
                <a:ext cx="584775" cy="584775"/>
              </a:xfrm>
              <a:prstGeom prst="ellipse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8B7B82A-C3D6-4F9B-A294-E07AA8DACE7E}"/>
                  </a:ext>
                </a:extLst>
              </p:cNvPr>
              <p:cNvSpPr/>
              <p:nvPr/>
            </p:nvSpPr>
            <p:spPr>
              <a:xfrm>
                <a:off x="4615617" y="2794637"/>
                <a:ext cx="310772" cy="310772"/>
              </a:xfrm>
              <a:prstGeom prst="ellipse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B605D-4D83-421C-AE78-3513007C76F5}"/>
              </a:ext>
            </a:extLst>
          </p:cNvPr>
          <p:cNvGrpSpPr/>
          <p:nvPr/>
        </p:nvGrpSpPr>
        <p:grpSpPr>
          <a:xfrm>
            <a:off x="1530943" y="3983061"/>
            <a:ext cx="4494158" cy="607315"/>
            <a:chOff x="1530943" y="3983061"/>
            <a:chExt cx="4494158" cy="60731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4451F1C-36E8-4F62-AA26-434A456ACD68}"/>
                </a:ext>
              </a:extLst>
            </p:cNvPr>
            <p:cNvSpPr/>
            <p:nvPr/>
          </p:nvSpPr>
          <p:spPr>
            <a:xfrm>
              <a:off x="2024462" y="3983061"/>
              <a:ext cx="3842938" cy="607315"/>
            </a:xfrm>
            <a:prstGeom prst="roundRect">
              <a:avLst>
                <a:gd name="adj" fmla="val 10649"/>
              </a:avLst>
            </a:prstGeom>
            <a:solidFill>
              <a:srgbClr val="2BB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7EF51C-3357-4E9E-9CAA-786A5B18D4C6}"/>
                </a:ext>
              </a:extLst>
            </p:cNvPr>
            <p:cNvSpPr/>
            <p:nvPr/>
          </p:nvSpPr>
          <p:spPr>
            <a:xfrm>
              <a:off x="1619249" y="4033170"/>
              <a:ext cx="44058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Giai</a:t>
              </a:r>
              <a:r>
                <a:rPr lang="en-US" sz="24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đoạn</a:t>
              </a:r>
              <a:r>
                <a:rPr lang="en-US" sz="24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2 (</a:t>
              </a:r>
              <a:r>
                <a:rPr lang="en-US" sz="24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sau</a:t>
              </a:r>
              <a:r>
                <a:rPr lang="en-US" sz="24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2020)</a:t>
              </a:r>
              <a:endParaRPr lang="en-US" sz="2400" b="1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8128FF-9D35-4EE4-9301-4AB9A557CE4C}"/>
                </a:ext>
              </a:extLst>
            </p:cNvPr>
            <p:cNvGrpSpPr/>
            <p:nvPr/>
          </p:nvGrpSpPr>
          <p:grpSpPr>
            <a:xfrm>
              <a:off x="1530943" y="4182178"/>
              <a:ext cx="329013" cy="329013"/>
              <a:chOff x="4478614" y="2660930"/>
              <a:chExt cx="584775" cy="58477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C2D085-D066-4C45-968F-0A81EBBF0BDC}"/>
                  </a:ext>
                </a:extLst>
              </p:cNvPr>
              <p:cNvSpPr/>
              <p:nvPr/>
            </p:nvSpPr>
            <p:spPr>
              <a:xfrm>
                <a:off x="4478614" y="2660930"/>
                <a:ext cx="584775" cy="584775"/>
              </a:xfrm>
              <a:prstGeom prst="ellipse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E751D13-7538-4401-BB61-770B4CD2277C}"/>
                  </a:ext>
                </a:extLst>
              </p:cNvPr>
              <p:cNvSpPr/>
              <p:nvPr/>
            </p:nvSpPr>
            <p:spPr>
              <a:xfrm>
                <a:off x="4615617" y="2794637"/>
                <a:ext cx="310772" cy="310772"/>
              </a:xfrm>
              <a:prstGeom prst="ellipse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FF99697-82DE-4DDD-A8F0-FFC41DC949FB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51</a:t>
            </a:r>
            <a:endParaRPr lang="en-US" sz="2400" b="1" spc="-10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58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95E48E-1BD1-41BA-9C49-465D208B2E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r="10023"/>
          <a:stretch/>
        </p:blipFill>
        <p:spPr>
          <a:xfrm>
            <a:off x="0" y="0"/>
            <a:ext cx="5275385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BE73EF-8582-4268-B322-83C28B2A2A7D}"/>
              </a:ext>
            </a:extLst>
          </p:cNvPr>
          <p:cNvSpPr/>
          <p:nvPr/>
        </p:nvSpPr>
        <p:spPr>
          <a:xfrm>
            <a:off x="14141" y="0"/>
            <a:ext cx="5275385" cy="6858000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3AD08-E50C-4E84-B0BA-01323CF1743C}"/>
              </a:ext>
            </a:extLst>
          </p:cNvPr>
          <p:cNvSpPr txBox="1"/>
          <p:nvPr/>
        </p:nvSpPr>
        <p:spPr>
          <a:xfrm>
            <a:off x="2657704" y="1816616"/>
            <a:ext cx="285302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D3FEB14-52EB-4B88-85AD-509F64B6C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730" y="2693061"/>
            <a:ext cx="4046225" cy="163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CÁCH LÀM CỦA VIETTEL</a:t>
            </a:r>
            <a:endParaRPr lang="en-US" altLang="en-US" sz="440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CF46CE-E81D-48A4-9385-88AACE859B5D}"/>
              </a:ext>
            </a:extLst>
          </p:cNvPr>
          <p:cNvSpPr/>
          <p:nvPr/>
        </p:nvSpPr>
        <p:spPr>
          <a:xfrm>
            <a:off x="5276596" y="1756971"/>
            <a:ext cx="140301" cy="3344057"/>
          </a:xfrm>
          <a:prstGeom prst="rect">
            <a:avLst/>
          </a:prstGeom>
          <a:solidFill>
            <a:srgbClr val="3D8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3501D-8CED-4A58-82AB-6A7963511AEA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310255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E64839-419A-41B0-8672-BCAF8C1ECB1D}"/>
              </a:ext>
            </a:extLst>
          </p:cNvPr>
          <p:cNvSpPr txBox="1"/>
          <p:nvPr/>
        </p:nvSpPr>
        <p:spPr>
          <a:xfrm>
            <a:off x="473757" y="355639"/>
            <a:ext cx="6620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2. CÁCH LÀM CỦA VIETTEL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37078-E0F7-4556-AD10-5FF4CD29FEC7}"/>
              </a:ext>
            </a:extLst>
          </p:cNvPr>
          <p:cNvSpPr/>
          <p:nvPr/>
        </p:nvSpPr>
        <p:spPr>
          <a:xfrm>
            <a:off x="0" y="355639"/>
            <a:ext cx="166255" cy="646331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16C7C-D628-44DF-B42C-C21B9B19052A}"/>
              </a:ext>
            </a:extLst>
          </p:cNvPr>
          <p:cNvSpPr/>
          <p:nvPr/>
        </p:nvSpPr>
        <p:spPr>
          <a:xfrm>
            <a:off x="4222864" y="1391791"/>
            <a:ext cx="4152114" cy="4956327"/>
          </a:xfrm>
          <a:prstGeom prst="rect">
            <a:avLst/>
          </a:prstGeom>
          <a:solidFill>
            <a:srgbClr val="1CC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A8CAE1-DF5B-428D-9B37-CB12C771715E}"/>
              </a:ext>
            </a:extLst>
          </p:cNvPr>
          <p:cNvSpPr/>
          <p:nvPr/>
        </p:nvSpPr>
        <p:spPr>
          <a:xfrm>
            <a:off x="1" y="1391791"/>
            <a:ext cx="4222864" cy="4956328"/>
          </a:xfrm>
          <a:prstGeom prst="rect">
            <a:avLst/>
          </a:prstGeom>
          <a:solidFill>
            <a:srgbClr val="16A6A3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F5CB5E-8CCC-4600-A366-618CB743C635}"/>
              </a:ext>
            </a:extLst>
          </p:cNvPr>
          <p:cNvSpPr/>
          <p:nvPr/>
        </p:nvSpPr>
        <p:spPr>
          <a:xfrm>
            <a:off x="4628123" y="4338973"/>
            <a:ext cx="3518728" cy="41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10000"/>
              </a:lnSpc>
              <a:defRPr/>
            </a:pPr>
            <a:endParaRPr lang="en-US" sz="20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45AA29-F6F5-47BD-BE08-52BC05CA3A11}"/>
              </a:ext>
            </a:extLst>
          </p:cNvPr>
          <p:cNvSpPr/>
          <p:nvPr/>
        </p:nvSpPr>
        <p:spPr>
          <a:xfrm>
            <a:off x="4477655" y="3325954"/>
            <a:ext cx="36691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2.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Các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ty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lớn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ư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ờng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là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ty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tích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hợp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không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chuyển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giao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nghệ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</a:p>
          <a:p>
            <a:pPr algn="just"/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nghệ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lõi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thường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nằm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ở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các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công ty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nhỏ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nhóm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nhỏ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Viettel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tiếp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cận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với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các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công ty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nhỏ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nhóm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nhỏ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này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để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nhận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chuyển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giao công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nghệ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396108-4827-481D-9E8D-C9A92D19F6F4}"/>
              </a:ext>
            </a:extLst>
          </p:cNvPr>
          <p:cNvSpPr/>
          <p:nvPr/>
        </p:nvSpPr>
        <p:spPr>
          <a:xfrm>
            <a:off x="5593007" y="1607950"/>
            <a:ext cx="1356637" cy="135663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5D9961-F281-4512-9B26-0E6C26D98A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78" y="1896157"/>
            <a:ext cx="805694" cy="80569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B436CBE-842D-487D-9202-22C28C6EFC53}"/>
              </a:ext>
            </a:extLst>
          </p:cNvPr>
          <p:cNvSpPr/>
          <p:nvPr/>
        </p:nvSpPr>
        <p:spPr>
          <a:xfrm>
            <a:off x="8324053" y="1391791"/>
            <a:ext cx="3866815" cy="4956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532D0B-6CB1-4542-AA48-AFE9F05D9DAE}"/>
              </a:ext>
            </a:extLst>
          </p:cNvPr>
          <p:cNvSpPr/>
          <p:nvPr/>
        </p:nvSpPr>
        <p:spPr>
          <a:xfrm>
            <a:off x="-2310089" y="6348118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53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F3D3B1-FC99-4C8B-B2EF-9AA92CB77F43}"/>
              </a:ext>
            </a:extLst>
          </p:cNvPr>
          <p:cNvSpPr/>
          <p:nvPr/>
        </p:nvSpPr>
        <p:spPr>
          <a:xfrm>
            <a:off x="285216" y="3331908"/>
            <a:ext cx="36524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1. T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ự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làm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chủ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Thiết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kế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làm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chủ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Tích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hợp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làm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chủ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nghệ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lõi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(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về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mô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phỏng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xử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lý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tín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hiệu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/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thông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tin,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gia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vật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liệu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chế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tạo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),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kết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hợp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chuyển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giao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nghệ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từng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phần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thuê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chuyên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gia</a:t>
            </a:r>
            <a:r>
              <a:rPr lang="en-US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2F8FBC-B567-4430-9C8B-7694510367B5}"/>
              </a:ext>
            </a:extLst>
          </p:cNvPr>
          <p:cNvSpPr/>
          <p:nvPr/>
        </p:nvSpPr>
        <p:spPr>
          <a:xfrm>
            <a:off x="1445412" y="1722936"/>
            <a:ext cx="1453717" cy="145371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F7E5E32-1EEC-4A07-849F-B8E59D5E9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1857986"/>
            <a:ext cx="945854" cy="945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A8BC00-D1DD-449E-8DCE-87C11EE7100A}"/>
              </a:ext>
            </a:extLst>
          </p:cNvPr>
          <p:cNvSpPr/>
          <p:nvPr/>
        </p:nvSpPr>
        <p:spPr>
          <a:xfrm>
            <a:off x="8802775" y="3325954"/>
            <a:ext cx="3017150" cy="215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Tự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nghiên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cứu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làm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chủ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đạt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được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95%,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hợp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tác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để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chuyển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giao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nghệ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cho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5%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còn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lại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</a:p>
          <a:p>
            <a:pPr algn="just" eaLnBrk="0" hangingPunct="0">
              <a:lnSpc>
                <a:spcPct val="110000"/>
              </a:lnSpc>
              <a:defRPr/>
            </a:pPr>
            <a:endParaRPr lang="en-US" sz="2200" b="1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03A4F0-C660-476E-84C1-4FF6C27C24CD}"/>
              </a:ext>
            </a:extLst>
          </p:cNvPr>
          <p:cNvGrpSpPr/>
          <p:nvPr/>
        </p:nvGrpSpPr>
        <p:grpSpPr>
          <a:xfrm>
            <a:off x="8930661" y="1377204"/>
            <a:ext cx="2672875" cy="1868892"/>
            <a:chOff x="4043608" y="3313233"/>
            <a:chExt cx="2672875" cy="1868892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FC087D40-5334-4397-A5AF-2045282DAE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59619701"/>
                </p:ext>
              </p:extLst>
            </p:nvPr>
          </p:nvGraphicFramePr>
          <p:xfrm>
            <a:off x="4043608" y="3313233"/>
            <a:ext cx="2672875" cy="18688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C1D24BB6-A479-4279-838B-7EB75F527829}"/>
                </a:ext>
              </a:extLst>
            </p:cNvPr>
            <p:cNvSpPr txBox="1"/>
            <p:nvPr/>
          </p:nvSpPr>
          <p:spPr>
            <a:xfrm>
              <a:off x="4715563" y="3945251"/>
              <a:ext cx="1356205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sz="4000" b="1">
                  <a:solidFill>
                    <a:srgbClr val="00ACA8"/>
                  </a:solidFill>
                  <a:latin typeface="Roboto" pitchFamily="2" charset="0"/>
                  <a:ea typeface="Roboto" pitchFamily="2" charset="0"/>
                  <a:cs typeface="Calibri"/>
                </a:rPr>
                <a:t>95%</a:t>
              </a:r>
              <a:endParaRPr sz="4000" b="1">
                <a:solidFill>
                  <a:srgbClr val="00ACA8"/>
                </a:solidFill>
                <a:latin typeface="Roboto" pitchFamily="2" charset="0"/>
                <a:ea typeface="Roboto" pitchFamily="2" charset="0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65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E64839-419A-41B0-8672-BCAF8C1ECB1D}"/>
              </a:ext>
            </a:extLst>
          </p:cNvPr>
          <p:cNvSpPr txBox="1"/>
          <p:nvPr/>
        </p:nvSpPr>
        <p:spPr>
          <a:xfrm>
            <a:off x="473757" y="355639"/>
            <a:ext cx="6274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2. CÁCH LÀM CỦA VIETTEL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37078-E0F7-4556-AD10-5FF4CD29FEC7}"/>
              </a:ext>
            </a:extLst>
          </p:cNvPr>
          <p:cNvSpPr/>
          <p:nvPr/>
        </p:nvSpPr>
        <p:spPr>
          <a:xfrm>
            <a:off x="0" y="355639"/>
            <a:ext cx="166255" cy="646331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A8CAE1-DF5B-428D-9B37-CB12C771715E}"/>
              </a:ext>
            </a:extLst>
          </p:cNvPr>
          <p:cNvSpPr/>
          <p:nvPr/>
        </p:nvSpPr>
        <p:spPr>
          <a:xfrm>
            <a:off x="1" y="1391791"/>
            <a:ext cx="4222864" cy="4970910"/>
          </a:xfrm>
          <a:prstGeom prst="rect">
            <a:avLst/>
          </a:prstGeom>
          <a:solidFill>
            <a:srgbClr val="16A6A3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436CBE-842D-487D-9202-22C28C6EFC53}"/>
              </a:ext>
            </a:extLst>
          </p:cNvPr>
          <p:cNvSpPr/>
          <p:nvPr/>
        </p:nvSpPr>
        <p:spPr>
          <a:xfrm>
            <a:off x="8496964" y="1391791"/>
            <a:ext cx="3693904" cy="49709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16C7C-D628-44DF-B42C-C21B9B19052A}"/>
              </a:ext>
            </a:extLst>
          </p:cNvPr>
          <p:cNvSpPr/>
          <p:nvPr/>
        </p:nvSpPr>
        <p:spPr>
          <a:xfrm>
            <a:off x="4222863" y="1391791"/>
            <a:ext cx="4274101" cy="4970910"/>
          </a:xfrm>
          <a:prstGeom prst="rect">
            <a:avLst/>
          </a:prstGeom>
          <a:solidFill>
            <a:srgbClr val="1CC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8BC00-D1DD-449E-8DCE-87C11EE7100A}"/>
              </a:ext>
            </a:extLst>
          </p:cNvPr>
          <p:cNvSpPr/>
          <p:nvPr/>
        </p:nvSpPr>
        <p:spPr>
          <a:xfrm>
            <a:off x="8668505" y="3331115"/>
            <a:ext cx="335082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6.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Phát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triển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thử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nghiệm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quả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đạn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từ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nhỏ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đến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lớn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để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nhanh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chóng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kiểm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chứng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thiết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kế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nghệ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nhằm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bộc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lộ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các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vấn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đề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khó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tìm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chuyên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gia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giỏi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cùng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giải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quyết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</a:p>
          <a:p>
            <a:pPr algn="just"/>
            <a:endParaRPr lang="en-US" sz="2200" b="1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B9A63A-2482-4FA0-A208-C655290E04BD}"/>
              </a:ext>
            </a:extLst>
          </p:cNvPr>
          <p:cNvSpPr/>
          <p:nvPr/>
        </p:nvSpPr>
        <p:spPr>
          <a:xfrm>
            <a:off x="9626567" y="1627900"/>
            <a:ext cx="1356637" cy="135663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5A101-05E9-441D-81D6-EB1613259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188" y="1888773"/>
            <a:ext cx="724637" cy="72463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8017936-BEA6-4AB2-A76D-28D1D14AF715}"/>
              </a:ext>
            </a:extLst>
          </p:cNvPr>
          <p:cNvSpPr/>
          <p:nvPr/>
        </p:nvSpPr>
        <p:spPr>
          <a:xfrm>
            <a:off x="-2171335" y="6348118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54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18C20E-C6C8-4B74-94B1-4E7CD88BA171}"/>
              </a:ext>
            </a:extLst>
          </p:cNvPr>
          <p:cNvSpPr/>
          <p:nvPr/>
        </p:nvSpPr>
        <p:spPr>
          <a:xfrm>
            <a:off x="304810" y="3331115"/>
            <a:ext cx="344993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4. 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Nghiên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cứu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l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àm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chủ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công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nghệ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cao trong dân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sự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đ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ưa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vào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ứng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dụng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trong quân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sự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1D4477-141F-4624-8FEA-EA8200411078}"/>
              </a:ext>
            </a:extLst>
          </p:cNvPr>
          <p:cNvSpPr/>
          <p:nvPr/>
        </p:nvSpPr>
        <p:spPr>
          <a:xfrm>
            <a:off x="1351456" y="1676535"/>
            <a:ext cx="1356637" cy="135663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3C2162-73DC-4177-B478-6BB96D875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19" y="1839221"/>
            <a:ext cx="968310" cy="96831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A45AA29-F6F5-47BD-BE08-52BC05CA3A11}"/>
              </a:ext>
            </a:extLst>
          </p:cNvPr>
          <p:cNvSpPr/>
          <p:nvPr/>
        </p:nvSpPr>
        <p:spPr>
          <a:xfrm>
            <a:off x="4600297" y="3331115"/>
            <a:ext cx="337730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5.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Xây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dựng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các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phòng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thí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nghiệm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sử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dụng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các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cụ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mô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phỏng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tính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toán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phục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vụ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nghiên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cứu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thiết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kế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thử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nghiệm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nhằm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nhanh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chóng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hoàn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thiện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sản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phẩm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</a:p>
          <a:p>
            <a:pPr algn="just"/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396108-4827-481D-9E8D-C9A92D19F6F4}"/>
              </a:ext>
            </a:extLst>
          </p:cNvPr>
          <p:cNvSpPr/>
          <p:nvPr/>
        </p:nvSpPr>
        <p:spPr>
          <a:xfrm>
            <a:off x="5565181" y="1686271"/>
            <a:ext cx="1356637" cy="135663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5D9961-F281-4512-9B26-0E6C26D98AD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52" y="1974478"/>
            <a:ext cx="805694" cy="8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3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E64839-419A-41B0-8672-BCAF8C1ECB1D}"/>
              </a:ext>
            </a:extLst>
          </p:cNvPr>
          <p:cNvSpPr txBox="1"/>
          <p:nvPr/>
        </p:nvSpPr>
        <p:spPr>
          <a:xfrm>
            <a:off x="473757" y="355639"/>
            <a:ext cx="6392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2. CÁCH LÀM CỦA VIETTEL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37078-E0F7-4556-AD10-5FF4CD29FEC7}"/>
              </a:ext>
            </a:extLst>
          </p:cNvPr>
          <p:cNvSpPr/>
          <p:nvPr/>
        </p:nvSpPr>
        <p:spPr>
          <a:xfrm>
            <a:off x="0" y="355639"/>
            <a:ext cx="166255" cy="646331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A8CAE1-DF5B-428D-9B37-CB12C771715E}"/>
              </a:ext>
            </a:extLst>
          </p:cNvPr>
          <p:cNvSpPr/>
          <p:nvPr/>
        </p:nvSpPr>
        <p:spPr>
          <a:xfrm>
            <a:off x="1" y="1413740"/>
            <a:ext cx="12192000" cy="1698949"/>
          </a:xfrm>
          <a:prstGeom prst="rect">
            <a:avLst/>
          </a:prstGeom>
          <a:solidFill>
            <a:srgbClr val="16A6A3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316C7C-D628-44DF-B42C-C21B9B19052A}"/>
              </a:ext>
            </a:extLst>
          </p:cNvPr>
          <p:cNvSpPr/>
          <p:nvPr/>
        </p:nvSpPr>
        <p:spPr>
          <a:xfrm>
            <a:off x="8681" y="3112689"/>
            <a:ext cx="12183320" cy="1500395"/>
          </a:xfrm>
          <a:prstGeom prst="rect">
            <a:avLst/>
          </a:prstGeom>
          <a:solidFill>
            <a:srgbClr val="1CC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F0B000-28CC-4D28-B20D-6A4624A864C0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55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F8BB8F-86E8-4E45-9407-DE40DE9FDF0A}"/>
              </a:ext>
            </a:extLst>
          </p:cNvPr>
          <p:cNvSpPr/>
          <p:nvPr/>
        </p:nvSpPr>
        <p:spPr>
          <a:xfrm>
            <a:off x="2527640" y="1693061"/>
            <a:ext cx="92452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7. T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ập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trung nghiên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cứu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làm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chủ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các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CNL c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ác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trang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thiết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bị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khó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mua trên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thị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trường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Còn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lại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các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thiết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bị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linh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kiện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bán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phổ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biến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trên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thị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trường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thì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đặt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mua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</a:p>
          <a:p>
            <a:endParaRPr lang="vi-VN" sz="2200" b="1">
              <a:solidFill>
                <a:schemeClr val="bg1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2F114E-1ADE-4B7C-9F36-6DE7C055056D}"/>
              </a:ext>
            </a:extLst>
          </p:cNvPr>
          <p:cNvGrpSpPr/>
          <p:nvPr/>
        </p:nvGrpSpPr>
        <p:grpSpPr>
          <a:xfrm>
            <a:off x="473758" y="1622098"/>
            <a:ext cx="1226410" cy="1226410"/>
            <a:chOff x="-7075861" y="1001970"/>
            <a:chExt cx="1356637" cy="135663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7EC04C2-3D24-4BC1-992F-ABAF5B0AA8B2}"/>
                </a:ext>
              </a:extLst>
            </p:cNvPr>
            <p:cNvSpPr/>
            <p:nvPr/>
          </p:nvSpPr>
          <p:spPr>
            <a:xfrm>
              <a:off x="-7075861" y="1001970"/>
              <a:ext cx="1356637" cy="13566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C26F9F6-D041-4286-952F-C37EA081A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81698" y="1164656"/>
              <a:ext cx="968310" cy="96831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313CD8-AA6C-4F3A-96AF-8A29E2A8D364}"/>
              </a:ext>
            </a:extLst>
          </p:cNvPr>
          <p:cNvGrpSpPr/>
          <p:nvPr/>
        </p:nvGrpSpPr>
        <p:grpSpPr>
          <a:xfrm>
            <a:off x="8681" y="4600065"/>
            <a:ext cx="12183320" cy="1500395"/>
            <a:chOff x="8681" y="3890755"/>
            <a:chExt cx="12183320" cy="150039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F3AE61-7E6A-444D-ABED-3BE6A42B58D1}"/>
                </a:ext>
              </a:extLst>
            </p:cNvPr>
            <p:cNvSpPr/>
            <p:nvPr/>
          </p:nvSpPr>
          <p:spPr>
            <a:xfrm>
              <a:off x="8681" y="3890755"/>
              <a:ext cx="12183320" cy="1500395"/>
            </a:xfrm>
            <a:prstGeom prst="rect">
              <a:avLst/>
            </a:prstGeom>
            <a:solidFill>
              <a:srgbClr val="1ED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A5B1F4-5B35-4D60-B079-6F3C9EF7ED68}"/>
                </a:ext>
              </a:extLst>
            </p:cNvPr>
            <p:cNvSpPr/>
            <p:nvPr/>
          </p:nvSpPr>
          <p:spPr>
            <a:xfrm>
              <a:off x="1395830" y="4392577"/>
              <a:ext cx="940034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9. </a:t>
              </a:r>
              <a:r>
                <a:rPr lang="vi-VN" sz="22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Xây </a:t>
              </a:r>
              <a:r>
                <a:rPr lang="vi-VN" sz="22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dựng</a:t>
              </a:r>
              <a:r>
                <a:rPr lang="vi-VN" sz="22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2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mạng</a:t>
              </a:r>
              <a:r>
                <a:rPr lang="vi-VN" sz="22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2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lưới</a:t>
              </a:r>
              <a:r>
                <a:rPr lang="vi-VN" sz="22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2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các</a:t>
              </a:r>
              <a:r>
                <a:rPr lang="vi-VN" sz="22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chuyên gia </a:t>
              </a:r>
              <a:r>
                <a:rPr lang="vi-VN" sz="22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giỏi</a:t>
              </a:r>
              <a:r>
                <a:rPr lang="vi-VN" sz="22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trên </a:t>
              </a:r>
              <a:r>
                <a:rPr lang="vi-VN" sz="22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thế</a:t>
              </a:r>
              <a:r>
                <a:rPr lang="vi-VN" sz="22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2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giới</a:t>
              </a:r>
              <a:r>
                <a:rPr lang="en-US" sz="22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1D699A-1EEA-4047-A422-B7F5E983FC9A}"/>
                </a:ext>
              </a:extLst>
            </p:cNvPr>
            <p:cNvSpPr/>
            <p:nvPr/>
          </p:nvSpPr>
          <p:spPr>
            <a:xfrm>
              <a:off x="473757" y="3953567"/>
              <a:ext cx="1226411" cy="12264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CD65295-E67E-49C3-9C1D-0583BF11F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688" y="4154056"/>
              <a:ext cx="761741" cy="761741"/>
            </a:xfrm>
            <a:prstGeom prst="rect">
              <a:avLst/>
            </a:prstGeom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F5396108-4827-481D-9E8D-C9A92D19F6F4}"/>
              </a:ext>
            </a:extLst>
          </p:cNvPr>
          <p:cNvSpPr/>
          <p:nvPr/>
        </p:nvSpPr>
        <p:spPr>
          <a:xfrm>
            <a:off x="473757" y="3181996"/>
            <a:ext cx="1244707" cy="12447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2940F7-8F26-47DB-AAB7-F904CDCD3164}"/>
              </a:ext>
            </a:extLst>
          </p:cNvPr>
          <p:cNvSpPr/>
          <p:nvPr/>
        </p:nvSpPr>
        <p:spPr>
          <a:xfrm>
            <a:off x="2527641" y="3378109"/>
            <a:ext cx="94167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8. </a:t>
            </a:r>
            <a:r>
              <a:rPr lang="en-US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Áp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dụng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cơ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chế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linh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hoạt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của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doanh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nghiệp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để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tuyển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dụng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nhân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sự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chất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lượng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cao trong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ngoài</a:t>
            </a:r>
            <a:r>
              <a:rPr lang="vi-VN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2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nước</a:t>
            </a:r>
            <a:r>
              <a:rPr lang="en-US" sz="2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  <a:endParaRPr lang="vi-VN" sz="2200" b="1">
              <a:solidFill>
                <a:schemeClr val="bg1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F5D66-7B27-4F9F-87FF-B7D3AAF7E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9" y="3324669"/>
            <a:ext cx="886775" cy="8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5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95E48E-1BD1-41BA-9C49-465D208B2E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r="10023"/>
          <a:stretch/>
        </p:blipFill>
        <p:spPr>
          <a:xfrm>
            <a:off x="0" y="0"/>
            <a:ext cx="5275385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BE73EF-8582-4268-B322-83C28B2A2A7D}"/>
              </a:ext>
            </a:extLst>
          </p:cNvPr>
          <p:cNvSpPr/>
          <p:nvPr/>
        </p:nvSpPr>
        <p:spPr>
          <a:xfrm>
            <a:off x="14141" y="0"/>
            <a:ext cx="5275385" cy="6858000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3AD08-E50C-4E84-B0BA-01323CF1743C}"/>
              </a:ext>
            </a:extLst>
          </p:cNvPr>
          <p:cNvSpPr txBox="1"/>
          <p:nvPr/>
        </p:nvSpPr>
        <p:spPr>
          <a:xfrm>
            <a:off x="2657704" y="1816616"/>
            <a:ext cx="285302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03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D3FEB14-52EB-4B88-85AD-509F64B6C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730" y="2693061"/>
            <a:ext cx="4046225" cy="240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KẾT QUẢ THỰC HIỆN 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ĐỀ ÁN A1</a:t>
            </a:r>
            <a:endParaRPr lang="en-US" altLang="en-US" sz="440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CF46CE-E81D-48A4-9385-88AACE859B5D}"/>
              </a:ext>
            </a:extLst>
          </p:cNvPr>
          <p:cNvSpPr/>
          <p:nvPr/>
        </p:nvSpPr>
        <p:spPr>
          <a:xfrm>
            <a:off x="5276596" y="1756971"/>
            <a:ext cx="140301" cy="3344057"/>
          </a:xfrm>
          <a:prstGeom prst="rect">
            <a:avLst/>
          </a:prstGeom>
          <a:solidFill>
            <a:srgbClr val="3D8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3501D-8CED-4A58-82AB-6A7963511AEA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44046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F500C39-94F1-482F-AE4C-DE0909D1B078}"/>
              </a:ext>
            </a:extLst>
          </p:cNvPr>
          <p:cNvSpPr/>
          <p:nvPr/>
        </p:nvSpPr>
        <p:spPr>
          <a:xfrm>
            <a:off x="8316034" y="5434555"/>
            <a:ext cx="3861452" cy="813924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7B9B1A-F3BC-4F95-B395-707673A5E5E3}"/>
              </a:ext>
            </a:extLst>
          </p:cNvPr>
          <p:cNvSpPr/>
          <p:nvPr/>
        </p:nvSpPr>
        <p:spPr>
          <a:xfrm>
            <a:off x="8330329" y="1851004"/>
            <a:ext cx="3861452" cy="3497954"/>
          </a:xfrm>
          <a:prstGeom prst="rect">
            <a:avLst/>
          </a:prstGeom>
          <a:solidFill>
            <a:schemeClr val="bg1">
              <a:lumMod val="85000"/>
              <a:alpha val="56863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1A1241-EA10-45AD-B5D8-A8A36ABCDFBB}"/>
              </a:ext>
            </a:extLst>
          </p:cNvPr>
          <p:cNvSpPr/>
          <p:nvPr/>
        </p:nvSpPr>
        <p:spPr>
          <a:xfrm>
            <a:off x="8316034" y="1313622"/>
            <a:ext cx="3875966" cy="451866"/>
          </a:xfrm>
          <a:prstGeom prst="rect">
            <a:avLst/>
          </a:prstGeom>
          <a:solidFill>
            <a:srgbClr val="00909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 descr="D:\UAV\Đề tài MB Tốc độ cao\Viethh1\BC QUTU\EX.jpg">
            <a:extLst>
              <a:ext uri="{FF2B5EF4-FFF2-40B4-BE49-F238E27FC236}">
                <a16:creationId xmlns:a16="http://schemas.microsoft.com/office/drawing/2014/main" id="{8F56ACA7-98A5-4BB9-A6F7-F4A84C07C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" t="-679" r="1640" b="-129"/>
          <a:stretch/>
        </p:blipFill>
        <p:spPr bwMode="auto">
          <a:xfrm>
            <a:off x="16599" y="1313622"/>
            <a:ext cx="8158979" cy="4934857"/>
          </a:xfrm>
          <a:prstGeom prst="rect">
            <a:avLst/>
          </a:prstGeom>
          <a:noFill/>
          <a:ln w="9525">
            <a:solidFill>
              <a:srgbClr val="44D0B9">
                <a:alpha val="52549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061007-EAE7-4325-BA7B-B27DFFC304AD}"/>
              </a:ext>
            </a:extLst>
          </p:cNvPr>
          <p:cNvSpPr txBox="1"/>
          <p:nvPr/>
        </p:nvSpPr>
        <p:spPr>
          <a:xfrm>
            <a:off x="270342" y="192443"/>
            <a:ext cx="117186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3.1.</a:t>
            </a:r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KẾT QUẢ LÀM CHỦ THIẾT KẾ HỆ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THỐNG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3C440D-162C-4A60-8575-99391C316278}"/>
              </a:ext>
            </a:extLst>
          </p:cNvPr>
          <p:cNvSpPr/>
          <p:nvPr/>
        </p:nvSpPr>
        <p:spPr>
          <a:xfrm>
            <a:off x="0" y="263400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C1A459-2CBE-4C8B-8F3D-641828E3FBAE}"/>
              </a:ext>
            </a:extLst>
          </p:cNvPr>
          <p:cNvSpPr/>
          <p:nvPr/>
        </p:nvSpPr>
        <p:spPr>
          <a:xfrm>
            <a:off x="8330329" y="1270929"/>
            <a:ext cx="4224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Tổ</a:t>
            </a:r>
            <a:r>
              <a:rPr lang="en-US" sz="24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hợ</a:t>
            </a:r>
            <a:r>
              <a:rPr lang="vi-VN" sz="24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 </a:t>
            </a:r>
            <a:r>
              <a:rPr lang="en-US" sz="24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tên</a:t>
            </a:r>
            <a:r>
              <a:rPr lang="en-US" sz="24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lửa</a:t>
            </a:r>
            <a:r>
              <a:rPr lang="vi-VN" sz="24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bao </a:t>
            </a:r>
            <a:r>
              <a:rPr lang="vi-VN" sz="24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gồm</a:t>
            </a:r>
            <a:endParaRPr lang="en-US" sz="2400" b="1">
              <a:solidFill>
                <a:schemeClr val="bg1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F5E4E0-5BEE-487F-A491-B1047A29BF37}"/>
              </a:ext>
            </a:extLst>
          </p:cNvPr>
          <p:cNvSpPr/>
          <p:nvPr/>
        </p:nvSpPr>
        <p:spPr>
          <a:xfrm>
            <a:off x="8487770" y="1951651"/>
            <a:ext cx="33773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Quả</a:t>
            </a:r>
            <a:r>
              <a:rPr lang="en-US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đạn</a:t>
            </a:r>
            <a:endParaRPr lang="en-US" sz="1700" b="1">
              <a:solidFill>
                <a:srgbClr val="128685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E16225-CF31-45CF-8C57-F08826FC414F}"/>
              </a:ext>
            </a:extLst>
          </p:cNvPr>
          <p:cNvSpPr/>
          <p:nvPr/>
        </p:nvSpPr>
        <p:spPr>
          <a:xfrm>
            <a:off x="8487770" y="2340521"/>
            <a:ext cx="311253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phóng</a:t>
            </a:r>
            <a:endParaRPr lang="en-US" sz="1700" b="1">
              <a:solidFill>
                <a:srgbClr val="128685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  <a:p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-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Ống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phóng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trên xe/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tàu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</a:p>
          <a:p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-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điều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khiển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phóng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(tương đương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KACY trên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tàu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Gepard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/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Molniya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*).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D534FA-8367-44DD-AEFE-1AB9ECDE0EC8}"/>
              </a:ext>
            </a:extLst>
          </p:cNvPr>
          <p:cNvSpPr/>
          <p:nvPr/>
        </p:nvSpPr>
        <p:spPr>
          <a:xfrm>
            <a:off x="8487770" y="3886364"/>
            <a:ext cx="31725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chỉ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thị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mục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tiêu</a:t>
            </a:r>
            <a:r>
              <a:rPr lang="en-US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: </a:t>
            </a: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U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AV, ra đa**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6E30A7-B8F2-4963-A652-C8406C758ABD}"/>
              </a:ext>
            </a:extLst>
          </p:cNvPr>
          <p:cNvSpPr/>
          <p:nvPr/>
        </p:nvSpPr>
        <p:spPr>
          <a:xfrm>
            <a:off x="8487770" y="4575494"/>
            <a:ext cx="417181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Các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thành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phần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phụ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trợ</a:t>
            </a:r>
            <a:r>
              <a:rPr lang="vi-VN" sz="17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:</a:t>
            </a:r>
          </a:p>
          <a:p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xe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nạp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xe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đảm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bảo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kỹ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17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thuật</a:t>
            </a:r>
            <a:r>
              <a:rPr lang="vi-VN" sz="17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**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C526A1-3B88-46E7-A2FA-05813D246D22}"/>
              </a:ext>
            </a:extLst>
          </p:cNvPr>
          <p:cNvSpPr/>
          <p:nvPr/>
        </p:nvSpPr>
        <p:spPr>
          <a:xfrm>
            <a:off x="8507746" y="5434474"/>
            <a:ext cx="362016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*</a:t>
            </a:r>
            <a:r>
              <a:rPr 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 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Hệ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thống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KACY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được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trang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bị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trên xe /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tàu</a:t>
            </a:r>
            <a:endParaRPr lang="vi-VN" sz="1300">
              <a:solidFill>
                <a:schemeClr val="tx1">
                  <a:lumMod val="85000"/>
                  <a:lumOff val="15000"/>
                </a:schemeClr>
              </a:solidFill>
              <a:latin typeface="Roboto light" pitchFamily="2" charset="0"/>
              <a:ea typeface="Roboto light" pitchFamily="2" charset="0"/>
              <a:cs typeface="Arial" pitchFamily="34" charset="0"/>
            </a:endParaRPr>
          </a:p>
          <a:p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**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Hệ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thống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chỉ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thị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mục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tiêu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và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các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thành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phần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phụ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trợ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không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trình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bày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trong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báo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cáo</a:t>
            </a:r>
            <a:r>
              <a:rPr lang="vi-VN" sz="13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 </a:t>
            </a:r>
            <a:r>
              <a:rPr lang="vi-VN" sz="1300" err="1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này</a:t>
            </a:r>
            <a:endParaRPr lang="vi-VN" sz="1300">
              <a:solidFill>
                <a:schemeClr val="tx1">
                  <a:lumMod val="85000"/>
                  <a:lumOff val="15000"/>
                </a:schemeClr>
              </a:solidFill>
              <a:latin typeface="Roboto light" pitchFamily="2" charset="0"/>
              <a:ea typeface="Roboto light" pitchFamily="2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DFA3649-8E4C-480A-A623-C99DE3E4956E}"/>
              </a:ext>
            </a:extLst>
          </p:cNvPr>
          <p:cNvSpPr/>
          <p:nvPr/>
        </p:nvSpPr>
        <p:spPr>
          <a:xfrm>
            <a:off x="-2402125" y="6347301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376839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4C61CF-22D0-4595-A5AF-1BF095AF2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14067"/>
              </p:ext>
            </p:extLst>
          </p:nvPr>
        </p:nvGraphicFramePr>
        <p:xfrm>
          <a:off x="754931" y="2006728"/>
          <a:ext cx="10389319" cy="4427940"/>
        </p:xfrm>
        <a:graphic>
          <a:graphicData uri="http://schemas.openxmlformats.org/drawingml/2006/table">
            <a:tbl>
              <a:tblPr/>
              <a:tblGrid>
                <a:gridCol w="45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0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0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4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33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TT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Calibri" pitchFamily="34" charset="0"/>
                      </a:endParaRP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CÔNG VIỆC</a:t>
                      </a: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NỘI DUNG</a:t>
                      </a: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KQ</a:t>
                      </a: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</a:t>
                      </a: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D1CC"/>
                    </a:solidFill>
                  </a:tcPr>
                </a:tc>
                <a:tc>
                  <a:txBody>
                    <a:bodyPr/>
                    <a:lstStyle/>
                    <a:p>
                      <a:pPr marL="112713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Xác định các mô đun, thành phần con của quả đạn</a:t>
                      </a:r>
                      <a:endParaRPr kumimoji="0" lang="en-US" sz="1600" b="1" i="0" u="none" strike="noStrike" cap="none" spc="0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Calibri" pitchFamily="34" charset="0"/>
                      </a:endParaRP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2713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Đã xác định 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09 mô đun và 31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thành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phần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con</a:t>
                      </a:r>
                      <a:endParaRPr kumimoji="0" lang="en-US" sz="1600" b="1" i="0" u="none" strike="noStrike" cap="none" spc="0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</a:t>
                      </a: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D1CC"/>
                    </a:solidFill>
                  </a:tcPr>
                </a:tc>
                <a:tc>
                  <a:txBody>
                    <a:bodyPr/>
                    <a:lstStyle/>
                    <a:p>
                      <a:pPr marL="112713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Tính toán thiết kế, xác định đầu vào-đầu ra của các mô đun và các thành phần con</a:t>
                      </a:r>
                      <a:endParaRPr kumimoji="0" lang="en-US" sz="1600" b="1" i="0" u="none" strike="noStrike" cap="none" spc="0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Calibri" pitchFamily="34" charset="0"/>
                      </a:endParaRP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2713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Tính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toán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thiết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kế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,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xác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định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đầu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vào-đầu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ra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của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0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9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mô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đun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và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 31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thành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phần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Calibri" pitchFamily="34" charset="0"/>
                        </a:rPr>
                        <a:t> con</a:t>
                      </a: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Calibri" pitchFamily="34" charset="0"/>
                      </a:endParaRP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87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</a:t>
                      </a: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D1CC"/>
                    </a:solidFill>
                  </a:tcPr>
                </a:tc>
                <a:tc>
                  <a:txBody>
                    <a:bodyPr/>
                    <a:lstStyle/>
                    <a:p>
                      <a:pPr marL="112713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Thiết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kế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,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tối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ưu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cấu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hình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quả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đạn</a:t>
                      </a:r>
                      <a:endParaRPr kumimoji="0" lang="en-US" sz="1600" b="1" i="0" u="none" strike="noStrike" cap="none" spc="0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2713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Đã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thiết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kế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cấu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hình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,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mô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phỏng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khí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động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,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phối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trí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quả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đạn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,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thiết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kế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động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lực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và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tính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toán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động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học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bay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và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tối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kern="1200" spc="0" err="1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ưu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cấu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hình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quả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đạn</a:t>
                      </a:r>
                      <a:endParaRPr kumimoji="0" lang="en-US" sz="1600" b="1" i="0" u="none" strike="noStrike" cap="none" spc="0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Calibri" pitchFamily="34" charset="0"/>
                      </a:endParaRP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6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</a:t>
                      </a: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D1CC"/>
                    </a:solidFill>
                  </a:tcPr>
                </a:tc>
                <a:tc>
                  <a:txBody>
                    <a:bodyPr/>
                    <a:lstStyle/>
                    <a:p>
                      <a:pPr marL="112713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Lựa chọn công nghệ, giải pháp kỹ thuật</a:t>
                      </a: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2713" marR="0" lvl="0" indent="0" algn="just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Đã </a:t>
                      </a:r>
                      <a:r>
                        <a:rPr lang="en-US" sz="1600" b="1" kern="1200" spc="0">
                          <a:solidFill>
                            <a:srgbClr val="D78430"/>
                          </a:solidFill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lựa chọn công nghệ, giải pháp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cho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09 mô đun và 31 thành </a:t>
                      </a:r>
                      <a:r>
                        <a:rPr kumimoji="0" lang="en-US" sz="1600" b="1" i="0" u="none" strike="noStrike" cap="none" spc="0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phần</a:t>
                      </a:r>
                      <a:r>
                        <a:rPr kumimoji="0" lang="en-US" sz="1600" b="1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con</a:t>
                      </a: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Calibri" pitchFamily="34" charset="0"/>
                      </a:endParaRPr>
                    </a:p>
                  </a:txBody>
                  <a:tcPr marL="27869" marR="27869" marT="3871" marB="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7CD24FF-E8EF-457D-B810-8A8DD43467D9}"/>
              </a:ext>
            </a:extLst>
          </p:cNvPr>
          <p:cNvSpPr txBox="1"/>
          <p:nvPr/>
        </p:nvSpPr>
        <p:spPr>
          <a:xfrm>
            <a:off x="473323" y="519889"/>
            <a:ext cx="10343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3.1. KẾT QUẢ LÀM CHỦ THIẾT KẾ HỆ THỐNG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0BBB1-9474-47D5-BE39-8D0CDB3F51A5}"/>
              </a:ext>
            </a:extLst>
          </p:cNvPr>
          <p:cNvSpPr/>
          <p:nvPr/>
        </p:nvSpPr>
        <p:spPr>
          <a:xfrm>
            <a:off x="754932" y="1232531"/>
            <a:ext cx="545960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25425" algn="just" eaLnBrk="0" hangingPunct="0">
              <a:defRPr/>
            </a:pPr>
            <a:r>
              <a:rPr lang="en-US" sz="24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Đã</a:t>
            </a:r>
            <a:r>
              <a:rPr lang="en-US" sz="24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làm</a:t>
            </a:r>
            <a:r>
              <a:rPr lang="en-US" sz="24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chủ</a:t>
            </a:r>
            <a:r>
              <a:rPr lang="en-US" sz="24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100%</a:t>
            </a:r>
            <a:r>
              <a:rPr lang="en-US" sz="24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Thiết</a:t>
            </a:r>
            <a:r>
              <a:rPr lang="en-US" sz="24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kế</a:t>
            </a:r>
            <a:r>
              <a:rPr lang="en-US" sz="24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en-US" sz="24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endParaRPr lang="en-US" sz="2400" b="1">
              <a:solidFill>
                <a:srgbClr val="00B0B0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DEE077-ABEB-4844-9844-D9BF9C513E52}"/>
              </a:ext>
            </a:extLst>
          </p:cNvPr>
          <p:cNvGrpSpPr/>
          <p:nvPr/>
        </p:nvGrpSpPr>
        <p:grpSpPr>
          <a:xfrm>
            <a:off x="10506401" y="2667128"/>
            <a:ext cx="548640" cy="548640"/>
            <a:chOff x="10749160" y="2667128"/>
            <a:chExt cx="584072" cy="584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CE91BE-0B6E-4FFB-B5AA-4B05016B840F}"/>
                </a:ext>
              </a:extLst>
            </p:cNvPr>
            <p:cNvSpPr/>
            <p:nvPr/>
          </p:nvSpPr>
          <p:spPr>
            <a:xfrm>
              <a:off x="10749160" y="2667128"/>
              <a:ext cx="584072" cy="584072"/>
            </a:xfrm>
            <a:prstGeom prst="ellipse">
              <a:avLst/>
            </a:prstGeom>
            <a:solidFill>
              <a:srgbClr val="D78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C8B598-A5C6-4A2F-A286-FFF63C8C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8140" y="2776108"/>
              <a:ext cx="366113" cy="36611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9AB157-C6A1-4F71-A6D0-0837289C34C0}"/>
              </a:ext>
            </a:extLst>
          </p:cNvPr>
          <p:cNvGrpSpPr/>
          <p:nvPr/>
        </p:nvGrpSpPr>
        <p:grpSpPr>
          <a:xfrm>
            <a:off x="10506401" y="3579667"/>
            <a:ext cx="548640" cy="548640"/>
            <a:chOff x="10749160" y="2667128"/>
            <a:chExt cx="584072" cy="584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69CC56-3633-4A37-868B-57DA0C41319F}"/>
                </a:ext>
              </a:extLst>
            </p:cNvPr>
            <p:cNvSpPr/>
            <p:nvPr/>
          </p:nvSpPr>
          <p:spPr>
            <a:xfrm>
              <a:off x="10749160" y="2667128"/>
              <a:ext cx="584072" cy="584072"/>
            </a:xfrm>
            <a:prstGeom prst="ellipse">
              <a:avLst/>
            </a:prstGeom>
            <a:solidFill>
              <a:srgbClr val="D78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5E0D8C1-8393-4A75-8749-992B11583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8140" y="2776108"/>
              <a:ext cx="366113" cy="36611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54C624-BA5B-4A38-9E6D-9F296E350436}"/>
              </a:ext>
            </a:extLst>
          </p:cNvPr>
          <p:cNvGrpSpPr/>
          <p:nvPr/>
        </p:nvGrpSpPr>
        <p:grpSpPr>
          <a:xfrm>
            <a:off x="10506401" y="4603232"/>
            <a:ext cx="548640" cy="548640"/>
            <a:chOff x="10749160" y="2667128"/>
            <a:chExt cx="584072" cy="5840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7FB4BF-DD16-42B9-BE3C-490A96ADCE22}"/>
                </a:ext>
              </a:extLst>
            </p:cNvPr>
            <p:cNvSpPr/>
            <p:nvPr/>
          </p:nvSpPr>
          <p:spPr>
            <a:xfrm>
              <a:off x="10749160" y="2667128"/>
              <a:ext cx="584072" cy="584072"/>
            </a:xfrm>
            <a:prstGeom prst="ellipse">
              <a:avLst/>
            </a:prstGeom>
            <a:solidFill>
              <a:srgbClr val="D78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A7AE9F-8D8C-4584-8041-05106EDED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8140" y="2776108"/>
              <a:ext cx="366113" cy="36611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C728CC-2D95-4DF8-92BF-6781026B2107}"/>
              </a:ext>
            </a:extLst>
          </p:cNvPr>
          <p:cNvGrpSpPr/>
          <p:nvPr/>
        </p:nvGrpSpPr>
        <p:grpSpPr>
          <a:xfrm>
            <a:off x="10506401" y="5735776"/>
            <a:ext cx="548640" cy="548640"/>
            <a:chOff x="10749160" y="2667128"/>
            <a:chExt cx="584072" cy="5840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66040E-EF11-4CAD-93BA-35D1701D2CAC}"/>
                </a:ext>
              </a:extLst>
            </p:cNvPr>
            <p:cNvSpPr/>
            <p:nvPr/>
          </p:nvSpPr>
          <p:spPr>
            <a:xfrm>
              <a:off x="10749160" y="2667128"/>
              <a:ext cx="584072" cy="584072"/>
            </a:xfrm>
            <a:prstGeom prst="ellipse">
              <a:avLst/>
            </a:prstGeom>
            <a:solidFill>
              <a:srgbClr val="D78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B8406B-96F9-48E8-AD0C-B09B42CEB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8140" y="2776108"/>
              <a:ext cx="366113" cy="366113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83E2E37-5B84-4410-B5C3-95B77DEB3FC8}"/>
              </a:ext>
            </a:extLst>
          </p:cNvPr>
          <p:cNvSpPr/>
          <p:nvPr/>
        </p:nvSpPr>
        <p:spPr>
          <a:xfrm>
            <a:off x="0" y="421215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204A6-A713-4C9D-B833-51E99996ED7B}"/>
              </a:ext>
            </a:extLst>
          </p:cNvPr>
          <p:cNvSpPr/>
          <p:nvPr/>
        </p:nvSpPr>
        <p:spPr>
          <a:xfrm>
            <a:off x="-2342254" y="6285535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78611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0AEB64-A82F-4985-822E-C6365D5DDB47}"/>
              </a:ext>
            </a:extLst>
          </p:cNvPr>
          <p:cNvSpPr/>
          <p:nvPr/>
        </p:nvSpPr>
        <p:spPr>
          <a:xfrm>
            <a:off x="1161332" y="1418221"/>
            <a:ext cx="9601200" cy="396861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FA2CD-C935-4641-8971-16DEB19C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73" y="1590661"/>
            <a:ext cx="7933077" cy="362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32B96A3-8234-494D-9FF5-D9BA43C09B98}"/>
              </a:ext>
            </a:extLst>
          </p:cNvPr>
          <p:cNvGrpSpPr/>
          <p:nvPr/>
        </p:nvGrpSpPr>
        <p:grpSpPr>
          <a:xfrm>
            <a:off x="1144399" y="5454566"/>
            <a:ext cx="9655560" cy="1064873"/>
            <a:chOff x="1144399" y="5454566"/>
            <a:chExt cx="9655560" cy="10648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30BA35-0EB5-43F6-A89D-399D8C24DA2F}"/>
                </a:ext>
              </a:extLst>
            </p:cNvPr>
            <p:cNvSpPr/>
            <p:nvPr/>
          </p:nvSpPr>
          <p:spPr>
            <a:xfrm>
              <a:off x="1144399" y="5454566"/>
              <a:ext cx="9655560" cy="1064873"/>
            </a:xfrm>
            <a:prstGeom prst="rect">
              <a:avLst/>
            </a:prstGeom>
            <a:solidFill>
              <a:srgbClr val="00B0B0"/>
            </a:solidFill>
          </p:spPr>
          <p:txBody>
            <a:bodyPr wrap="square">
              <a:spAutoFit/>
            </a:bodyPr>
            <a:lstStyle/>
            <a:p>
              <a:pPr marL="225425" algn="just" eaLnBrk="0" hangingPunct="0">
                <a:lnSpc>
                  <a:spcPct val="150000"/>
                </a:lnSpc>
                <a:defRPr/>
              </a:pPr>
              <a:endParaRPr lang="en-US" sz="2400">
                <a:solidFill>
                  <a:srgbClr val="00B0B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825105-B3E8-4D50-8BE7-0988FBADEC51}"/>
                </a:ext>
              </a:extLst>
            </p:cNvPr>
            <p:cNvSpPr/>
            <p:nvPr/>
          </p:nvSpPr>
          <p:spPr>
            <a:xfrm>
              <a:off x="1313732" y="5566488"/>
              <a:ext cx="926960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defRPr/>
              </a:pPr>
              <a:r>
                <a:rPr lang="en-US" sz="240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Xác</a:t>
              </a:r>
              <a:r>
                <a:rPr lang="en-US" sz="24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định</a:t>
              </a:r>
              <a:r>
                <a:rPr lang="en-US" sz="24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 </a:t>
              </a:r>
              <a:r>
                <a:rPr lang="en-US" sz="240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Arial" pitchFamily="34" charset="0"/>
                </a:rPr>
                <a:t>09 </a:t>
              </a:r>
              <a:r>
                <a:rPr lang="en-US" sz="2400" err="1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Arial" pitchFamily="34" charset="0"/>
                </a:rPr>
                <a:t>mô</a:t>
              </a:r>
              <a:r>
                <a:rPr lang="en-US" sz="240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Arial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Arial" pitchFamily="34" charset="0"/>
                </a:rPr>
                <a:t>đun</a:t>
              </a:r>
              <a:r>
                <a:rPr lang="en-US" sz="240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Arial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và</a:t>
              </a:r>
              <a:r>
                <a:rPr lang="en-US" sz="240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Arial" pitchFamily="34" charset="0"/>
                </a:rPr>
                <a:t> 31 </a:t>
              </a:r>
              <a:r>
                <a:rPr lang="en-US" sz="2400" err="1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Arial" pitchFamily="34" charset="0"/>
                </a:rPr>
                <a:t>thành</a:t>
              </a:r>
              <a:r>
                <a:rPr lang="en-US" sz="240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Arial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Arial" pitchFamily="34" charset="0"/>
                </a:rPr>
                <a:t>phần</a:t>
              </a:r>
              <a:r>
                <a:rPr lang="en-US" sz="240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Arial" pitchFamily="34" charset="0"/>
                </a:rPr>
                <a:t> con </a:t>
              </a:r>
              <a:br>
                <a:rPr lang="en-US" sz="240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Arial" pitchFamily="34" charset="0"/>
                </a:rPr>
              </a:br>
              <a:r>
                <a:rPr lang="en-US" sz="240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của</a:t>
              </a:r>
              <a:r>
                <a:rPr lang="en-US" sz="24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quả</a:t>
              </a:r>
              <a:r>
                <a:rPr lang="en-US" sz="24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đạn</a:t>
              </a:r>
              <a:r>
                <a:rPr lang="en-US" sz="24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 VCM-01 </a:t>
              </a:r>
              <a:r>
                <a:rPr lang="en-US" sz="240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và</a:t>
              </a:r>
              <a:r>
                <a:rPr lang="en-US" sz="24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của</a:t>
              </a:r>
              <a:r>
                <a:rPr lang="en-US" sz="24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hệ</a:t>
              </a:r>
              <a:r>
                <a:rPr lang="en-US" sz="24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thống</a:t>
              </a:r>
              <a:r>
                <a:rPr lang="en-US" sz="24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 </a:t>
              </a:r>
              <a:r>
                <a:rPr lang="en-US" sz="240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itchFamily="34" charset="0"/>
                </a:rPr>
                <a:t>phóng</a:t>
              </a:r>
              <a:endParaRPr lang="en-US" sz="2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2B907E5-228B-4F8A-94A3-4E89F678D9AE}"/>
              </a:ext>
            </a:extLst>
          </p:cNvPr>
          <p:cNvSpPr txBox="1"/>
          <p:nvPr/>
        </p:nvSpPr>
        <p:spPr>
          <a:xfrm>
            <a:off x="473323" y="519889"/>
            <a:ext cx="10343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3.1. KẾT QUẢ LÀM CHỦ THIẾT KẾ HỆ THỐNG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FF4219-27E4-4CD5-8F35-6E2138929FF2}"/>
              </a:ext>
            </a:extLst>
          </p:cNvPr>
          <p:cNvSpPr/>
          <p:nvPr/>
        </p:nvSpPr>
        <p:spPr>
          <a:xfrm>
            <a:off x="0" y="421215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11C87D-BD26-452D-A395-DEA4A8803353}"/>
              </a:ext>
            </a:extLst>
          </p:cNvPr>
          <p:cNvSpPr/>
          <p:nvPr/>
        </p:nvSpPr>
        <p:spPr>
          <a:xfrm>
            <a:off x="-2313016" y="6278574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5300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65323B-9C25-4082-9E66-BF00A5F37263}"/>
              </a:ext>
            </a:extLst>
          </p:cNvPr>
          <p:cNvSpPr txBox="1"/>
          <p:nvPr/>
        </p:nvSpPr>
        <p:spPr>
          <a:xfrm>
            <a:off x="473323" y="473958"/>
            <a:ext cx="10343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3.1. KẾT QUẢ LÀM CHỦ THIẾT KẾ HỆ THỐNG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F708AD-F07A-4E39-8612-5610A9C826E4}"/>
              </a:ext>
            </a:extLst>
          </p:cNvPr>
          <p:cNvSpPr/>
          <p:nvPr/>
        </p:nvSpPr>
        <p:spPr>
          <a:xfrm>
            <a:off x="0" y="421215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915552-BC1B-4FE5-9E96-5A9C7D492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740311"/>
              </p:ext>
            </p:extLst>
          </p:nvPr>
        </p:nvGraphicFramePr>
        <p:xfrm>
          <a:off x="821275" y="1646030"/>
          <a:ext cx="10532523" cy="50544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5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5029">
                  <a:extLst>
                    <a:ext uri="{9D8B030D-6E8A-4147-A177-3AD203B41FA5}">
                      <a16:colId xmlns:a16="http://schemas.microsoft.com/office/drawing/2014/main" val="222768602"/>
                    </a:ext>
                  </a:extLst>
                </a:gridCol>
                <a:gridCol w="1994085">
                  <a:extLst>
                    <a:ext uri="{9D8B030D-6E8A-4147-A177-3AD203B41FA5}">
                      <a16:colId xmlns:a16="http://schemas.microsoft.com/office/drawing/2014/main" val="753075750"/>
                    </a:ext>
                  </a:extLst>
                </a:gridCol>
              </a:tblGrid>
              <a:tr h="679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TT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THÀNH PHẦN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CÁC THÀNH PHẦN CON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NỘI DUNG LÀM CHỦ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THỜI GIAN 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THỰC HIỆN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51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1</a:t>
                      </a:r>
                      <a:endParaRPr lang="en-US" sz="1700" b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91065" marR="91065" marT="45533" marB="4553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1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7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Thân vỏ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1065" marR="91065" marT="45533" marB="4553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1. Thân (1)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Làm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chủ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100%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thiết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kế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,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chế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tạo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trong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68299" marR="6829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06/2017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1065" marR="91065" marT="45533" marB="4553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7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2. </a:t>
                      </a:r>
                      <a:r>
                        <a:rPr lang="vi-VN" sz="1700" b="1" kern="1200" spc="-6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Cánh</a:t>
                      </a: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nâng, </a:t>
                      </a:r>
                      <a:r>
                        <a:rPr lang="vi-VN" sz="1700" b="1" kern="1200" spc="-6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cánh</a:t>
                      </a: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kern="1200" spc="-6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lái</a:t>
                      </a: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, </a:t>
                      </a:r>
                      <a:r>
                        <a:rPr lang="vi-VN" sz="1700" b="1" kern="1200" spc="-6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cánh</a:t>
                      </a: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kern="1200" spc="-6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ổn</a:t>
                      </a: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kern="1200" spc="-6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định</a:t>
                      </a: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(2)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8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3. Đường tiến khí (3)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0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2</a:t>
                      </a:r>
                      <a:endParaRPr lang="en-US" sz="1700" b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1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7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Chóp gió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1. Chóp gió (4)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Làm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chủ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100%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thiết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kế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,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chế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tạo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trong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12/2017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943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3</a:t>
                      </a:r>
                      <a:endParaRPr lang="en-US" sz="1700" b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91065" marR="91065" marT="45533" marB="4553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1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7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Đầu tự dẫn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1065" marR="91065" marT="45533" marB="4553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1. Anten và đường truyền siêu cao tần (5)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Làm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chủ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100%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thiết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kế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,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chế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tạo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trong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68299" marR="6829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12/2017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3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2. </a:t>
                      </a:r>
                      <a:r>
                        <a:rPr lang="vi-VN" sz="1700" b="1" kern="1200" spc="-6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Thiết</a:t>
                      </a: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kern="1200" spc="-6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bị</a:t>
                      </a: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thu </a:t>
                      </a:r>
                      <a:r>
                        <a:rPr lang="vi-VN" sz="1700" b="1" kern="1200" spc="-6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phát</a:t>
                      </a: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(6)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06/2017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9366"/>
                  </a:ext>
                </a:extLst>
              </a:tr>
              <a:tr h="307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3. Thiết bị điều khiển anten (7)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06/2017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4. Thiết bị xử lý tín hiệu (8)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06/2018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243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4</a:t>
                      </a:r>
                      <a:endParaRPr lang="en-US" sz="1700" b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91065" marR="91065" marT="45533" marB="4553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1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7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Đầu nổ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1065" marR="91065" marT="45533" marB="4553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1. Cơ cấu bảo hiểm kích nổ (9)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Đặt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hàng</a:t>
                      </a: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trong </a:t>
                      </a:r>
                      <a:r>
                        <a:rPr lang="vi-VN" sz="17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68299" marR="68299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06/2018</a:t>
                      </a:r>
                      <a:endParaRPr lang="en-US" sz="1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1065" marR="91065" marT="45533" marB="4553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2. Ngòi nổ (10)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3. Thuốc nổ (11)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7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vi-VN" sz="1700" b="1" kern="1200" spc="-6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4. Thân vỏ (12)</a:t>
                      </a:r>
                      <a:endParaRPr lang="en-US" sz="1700" b="1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564065F-138E-477D-8397-C85464778969}"/>
              </a:ext>
            </a:extLst>
          </p:cNvPr>
          <p:cNvSpPr/>
          <p:nvPr/>
        </p:nvSpPr>
        <p:spPr>
          <a:xfrm>
            <a:off x="821275" y="1113855"/>
            <a:ext cx="10532524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25425" algn="ctr" eaLnBrk="0" hangingPunct="0">
              <a:defRPr/>
            </a:pP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Xác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định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09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mô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đun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31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thành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phần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con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của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quả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đạn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VCM-01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phóng</a:t>
            </a:r>
            <a:endParaRPr lang="en-US" sz="2100" b="1">
              <a:solidFill>
                <a:srgbClr val="00B0B0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FFF497-7429-46D2-A3E9-AE8293ECED67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241581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CA46CBA-EDA5-4DE1-9C58-CFAE2F244D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29" t="729" r="29053"/>
          <a:stretch/>
        </p:blipFill>
        <p:spPr>
          <a:xfrm>
            <a:off x="0" y="1"/>
            <a:ext cx="2910820" cy="68767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D5EB9C-536D-48CE-8753-87632A1B6897}"/>
              </a:ext>
            </a:extLst>
          </p:cNvPr>
          <p:cNvSpPr/>
          <p:nvPr/>
        </p:nvSpPr>
        <p:spPr>
          <a:xfrm>
            <a:off x="2910243" y="556870"/>
            <a:ext cx="8419018" cy="568832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ộp Văn bản 8">
            <a:extLst>
              <a:ext uri="{FF2B5EF4-FFF2-40B4-BE49-F238E27FC236}">
                <a16:creationId xmlns:a16="http://schemas.microsoft.com/office/drawing/2014/main" id="{BA9BCA2D-27B2-4D4E-BB96-53C4068D7DFB}"/>
              </a:ext>
            </a:extLst>
          </p:cNvPr>
          <p:cNvSpPr txBox="1"/>
          <p:nvPr/>
        </p:nvSpPr>
        <p:spPr>
          <a:xfrm>
            <a:off x="4013890" y="2445748"/>
            <a:ext cx="7729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1</a:t>
            </a:r>
          </a:p>
        </p:txBody>
      </p:sp>
      <p:sp>
        <p:nvSpPr>
          <p:cNvPr id="8" name="Hình chữ nhật 24">
            <a:extLst>
              <a:ext uri="{FF2B5EF4-FFF2-40B4-BE49-F238E27FC236}">
                <a16:creationId xmlns:a16="http://schemas.microsoft.com/office/drawing/2014/main" id="{B34BA494-9A58-446C-9D91-A1CB10BBCAB1}"/>
              </a:ext>
            </a:extLst>
          </p:cNvPr>
          <p:cNvSpPr/>
          <p:nvPr/>
        </p:nvSpPr>
        <p:spPr>
          <a:xfrm>
            <a:off x="4558023" y="3052303"/>
            <a:ext cx="23180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sz="2400">
                <a:solidFill>
                  <a:srgbClr val="00909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" charset="0"/>
              </a:rPr>
              <a:t>NHIỆM VỤ</a:t>
            </a:r>
          </a:p>
          <a:p>
            <a:pPr lvl="0" fontAlgn="base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A1 đ</a:t>
            </a:r>
            <a:r>
              <a:rPr lang="vi-VN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ư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ợc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giao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C577F2-4393-4616-B319-BCFFBF7BA630}"/>
              </a:ext>
            </a:extLst>
          </p:cNvPr>
          <p:cNvGrpSpPr/>
          <p:nvPr/>
        </p:nvGrpSpPr>
        <p:grpSpPr>
          <a:xfrm>
            <a:off x="7473997" y="1502763"/>
            <a:ext cx="2810258" cy="1338990"/>
            <a:chOff x="17795270" y="5002744"/>
            <a:chExt cx="2810258" cy="1338990"/>
          </a:xfrm>
        </p:grpSpPr>
        <p:sp>
          <p:nvSpPr>
            <p:cNvPr id="18" name="Hộp Văn bản 46">
              <a:extLst>
                <a:ext uri="{FF2B5EF4-FFF2-40B4-BE49-F238E27FC236}">
                  <a16:creationId xmlns:a16="http://schemas.microsoft.com/office/drawing/2014/main" id="{DCFEFE16-8B50-49D2-BD44-D0DFBABA75EE}"/>
                </a:ext>
              </a:extLst>
            </p:cNvPr>
            <p:cNvSpPr txBox="1"/>
            <p:nvPr/>
          </p:nvSpPr>
          <p:spPr>
            <a:xfrm>
              <a:off x="17795270" y="5002744"/>
              <a:ext cx="77296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>
                  <a:solidFill>
                    <a:schemeClr val="bg1">
                      <a:lumMod val="5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3</a:t>
              </a:r>
            </a:p>
          </p:txBody>
        </p:sp>
        <p:sp>
          <p:nvSpPr>
            <p:cNvPr id="20" name="Hình chữ nhật 30">
              <a:extLst>
                <a:ext uri="{FF2B5EF4-FFF2-40B4-BE49-F238E27FC236}">
                  <a16:creationId xmlns:a16="http://schemas.microsoft.com/office/drawing/2014/main" id="{F8DF84E9-C985-436D-B9E0-801D42842FEE}"/>
                </a:ext>
              </a:extLst>
            </p:cNvPr>
            <p:cNvSpPr/>
            <p:nvPr/>
          </p:nvSpPr>
          <p:spPr>
            <a:xfrm>
              <a:off x="18473213" y="5603070"/>
              <a:ext cx="213231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sz="2400">
                  <a:solidFill>
                    <a:srgbClr val="00909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Roboto Black" panose="02000000000000000000" pitchFamily="2" charset="0"/>
                  <a:ea typeface="Roboto Black" panose="02000000000000000000" pitchFamily="2" charset="0"/>
                </a:rPr>
                <a:t>KẾT QUẢ</a:t>
              </a:r>
            </a:p>
            <a:p>
              <a:pPr lvl="0" fontAlgn="base"/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Thực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hiện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đề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án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 A1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F8F299-7E01-45E3-A99B-2D6F57D7476F}"/>
              </a:ext>
            </a:extLst>
          </p:cNvPr>
          <p:cNvGrpSpPr/>
          <p:nvPr/>
        </p:nvGrpSpPr>
        <p:grpSpPr>
          <a:xfrm>
            <a:off x="7473997" y="3055432"/>
            <a:ext cx="4916486" cy="1566293"/>
            <a:chOff x="17816514" y="7615930"/>
            <a:chExt cx="4916486" cy="1566293"/>
          </a:xfrm>
        </p:grpSpPr>
        <p:sp>
          <p:nvSpPr>
            <p:cNvPr id="23" name="Hộp Văn bản 49">
              <a:extLst>
                <a:ext uri="{FF2B5EF4-FFF2-40B4-BE49-F238E27FC236}">
                  <a16:creationId xmlns:a16="http://schemas.microsoft.com/office/drawing/2014/main" id="{B45ECF30-647A-4DF1-9B36-6C8782D30BA6}"/>
                </a:ext>
              </a:extLst>
            </p:cNvPr>
            <p:cNvSpPr txBox="1"/>
            <p:nvPr/>
          </p:nvSpPr>
          <p:spPr>
            <a:xfrm>
              <a:off x="17816514" y="7615930"/>
              <a:ext cx="77296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>
                  <a:solidFill>
                    <a:schemeClr val="bg1">
                      <a:lumMod val="5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4</a:t>
              </a:r>
            </a:p>
          </p:txBody>
        </p:sp>
        <p:sp>
          <p:nvSpPr>
            <p:cNvPr id="25" name="Hình chữ nhật 31">
              <a:extLst>
                <a:ext uri="{FF2B5EF4-FFF2-40B4-BE49-F238E27FC236}">
                  <a16:creationId xmlns:a16="http://schemas.microsoft.com/office/drawing/2014/main" id="{ABFBC5C0-D4E2-47A5-926A-B7A21ABB75EC}"/>
                </a:ext>
              </a:extLst>
            </p:cNvPr>
            <p:cNvSpPr/>
            <p:nvPr/>
          </p:nvSpPr>
          <p:spPr>
            <a:xfrm>
              <a:off x="18549417" y="8074227"/>
              <a:ext cx="418358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400">
                  <a:solidFill>
                    <a:srgbClr val="00909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Roboto Black" panose="02000000000000000000" pitchFamily="2" charset="0"/>
                  <a:ea typeface="Roboto Black" panose="02000000000000000000" pitchFamily="2" charset="0"/>
                </a:rPr>
                <a:t>MỤC TIÊU MỚI </a:t>
              </a:r>
              <a:br>
                <a:rPr lang="en-US" sz="2400">
                  <a:solidFill>
                    <a:srgbClr val="00909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Roboto Black" panose="02000000000000000000" pitchFamily="2" charset="0"/>
                  <a:ea typeface="Roboto Black" panose="02000000000000000000" pitchFamily="2" charset="0"/>
                </a:rPr>
              </a:br>
              <a:r>
                <a:rPr lang="en-US" sz="2400">
                  <a:solidFill>
                    <a:srgbClr val="00909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Roboto Black" panose="02000000000000000000" pitchFamily="2" charset="0"/>
                  <a:ea typeface="Roboto Black" panose="02000000000000000000" pitchFamily="2" charset="0"/>
                </a:rPr>
                <a:t>VÀ LỘ TRÌNH</a:t>
              </a:r>
            </a:p>
            <a:p>
              <a:pPr fontAlgn="base"/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Đến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năm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 2020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C6E2E7-B4F7-4567-A097-A8B3F07215D4}"/>
              </a:ext>
            </a:extLst>
          </p:cNvPr>
          <p:cNvGrpSpPr/>
          <p:nvPr/>
        </p:nvGrpSpPr>
        <p:grpSpPr>
          <a:xfrm>
            <a:off x="4085403" y="4205668"/>
            <a:ext cx="2353612" cy="1323439"/>
            <a:chOff x="17924205" y="2283630"/>
            <a:chExt cx="2353612" cy="1323439"/>
          </a:xfrm>
        </p:grpSpPr>
        <p:sp>
          <p:nvSpPr>
            <p:cNvPr id="28" name="Hộp Văn bản 43">
              <a:extLst>
                <a:ext uri="{FF2B5EF4-FFF2-40B4-BE49-F238E27FC236}">
                  <a16:creationId xmlns:a16="http://schemas.microsoft.com/office/drawing/2014/main" id="{670127D8-839E-43D9-811F-F543C8217B4D}"/>
                </a:ext>
              </a:extLst>
            </p:cNvPr>
            <p:cNvSpPr txBox="1"/>
            <p:nvPr/>
          </p:nvSpPr>
          <p:spPr>
            <a:xfrm>
              <a:off x="17924205" y="2283630"/>
              <a:ext cx="77296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>
                  <a:solidFill>
                    <a:schemeClr val="bg1">
                      <a:lumMod val="5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2</a:t>
              </a:r>
            </a:p>
          </p:txBody>
        </p:sp>
        <p:sp>
          <p:nvSpPr>
            <p:cNvPr id="29" name="Hình chữ nhật 29">
              <a:extLst>
                <a:ext uri="{FF2B5EF4-FFF2-40B4-BE49-F238E27FC236}">
                  <a16:creationId xmlns:a16="http://schemas.microsoft.com/office/drawing/2014/main" id="{573A76B2-D17F-4156-836F-EDFEA23EB9CC}"/>
                </a:ext>
              </a:extLst>
            </p:cNvPr>
            <p:cNvSpPr/>
            <p:nvPr/>
          </p:nvSpPr>
          <p:spPr>
            <a:xfrm>
              <a:off x="18547111" y="2851375"/>
              <a:ext cx="17307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400">
                  <a:solidFill>
                    <a:srgbClr val="00909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Roboto Black" panose="02000000000000000000" pitchFamily="2" charset="0"/>
                  <a:ea typeface="Roboto Black" panose="02000000000000000000" pitchFamily="2" charset="0"/>
                </a:rPr>
                <a:t>CÁCH LÀM</a:t>
              </a:r>
            </a:p>
            <a:p>
              <a:pPr fontAlgn="base"/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Của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rial" panose="020B0604020202020204" pitchFamily="34" charset="0"/>
                </a:rPr>
                <a:t>Viettel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9749849-A3D5-4A49-A155-074357EDB615}"/>
              </a:ext>
            </a:extLst>
          </p:cNvPr>
          <p:cNvSpPr txBox="1"/>
          <p:nvPr/>
        </p:nvSpPr>
        <p:spPr>
          <a:xfrm>
            <a:off x="3291980" y="1179598"/>
            <a:ext cx="2770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" charset="0"/>
              </a:rPr>
              <a:t>MỤC LỤC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66922A-32E8-4EEA-9938-6E933BB7FC53}"/>
              </a:ext>
            </a:extLst>
          </p:cNvPr>
          <p:cNvSpPr/>
          <p:nvPr/>
        </p:nvSpPr>
        <p:spPr>
          <a:xfrm>
            <a:off x="2910243" y="1124943"/>
            <a:ext cx="140301" cy="3344057"/>
          </a:xfrm>
          <a:prstGeom prst="rect">
            <a:avLst/>
          </a:prstGeom>
          <a:solidFill>
            <a:srgbClr val="0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409B-B92E-4932-9B75-6815600055A8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43</a:t>
            </a:r>
            <a:endParaRPr lang="en-US" sz="2400" b="1" spc="-10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48C945-908A-4141-BA80-3C5585141A99}"/>
              </a:ext>
            </a:extLst>
          </p:cNvPr>
          <p:cNvGrpSpPr/>
          <p:nvPr/>
        </p:nvGrpSpPr>
        <p:grpSpPr>
          <a:xfrm>
            <a:off x="7473997" y="4837168"/>
            <a:ext cx="4916486" cy="1323439"/>
            <a:chOff x="17816514" y="7615930"/>
            <a:chExt cx="4916486" cy="1323439"/>
          </a:xfrm>
        </p:grpSpPr>
        <p:sp>
          <p:nvSpPr>
            <p:cNvPr id="24" name="Hộp Văn bản 49">
              <a:extLst>
                <a:ext uri="{FF2B5EF4-FFF2-40B4-BE49-F238E27FC236}">
                  <a16:creationId xmlns:a16="http://schemas.microsoft.com/office/drawing/2014/main" id="{EF34261C-CAE4-4268-A395-B5D444BAC91D}"/>
                </a:ext>
              </a:extLst>
            </p:cNvPr>
            <p:cNvSpPr txBox="1"/>
            <p:nvPr/>
          </p:nvSpPr>
          <p:spPr>
            <a:xfrm>
              <a:off x="17816514" y="7615930"/>
              <a:ext cx="77296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>
                  <a:solidFill>
                    <a:schemeClr val="bg1">
                      <a:lumMod val="5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5</a:t>
              </a:r>
            </a:p>
          </p:txBody>
        </p:sp>
        <p:sp>
          <p:nvSpPr>
            <p:cNvPr id="30" name="Hình chữ nhật 31">
              <a:extLst>
                <a:ext uri="{FF2B5EF4-FFF2-40B4-BE49-F238E27FC236}">
                  <a16:creationId xmlns:a16="http://schemas.microsoft.com/office/drawing/2014/main" id="{2E68FFDD-64C9-4949-9A2F-2E185D2BBD98}"/>
                </a:ext>
              </a:extLst>
            </p:cNvPr>
            <p:cNvSpPr/>
            <p:nvPr/>
          </p:nvSpPr>
          <p:spPr>
            <a:xfrm>
              <a:off x="18549417" y="8074227"/>
              <a:ext cx="418358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400">
                  <a:solidFill>
                    <a:srgbClr val="00909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Roboto Black" panose="02000000000000000000" pitchFamily="2" charset="0"/>
                  <a:ea typeface="Roboto Black" panose="02000000000000000000" pitchFamily="2" charset="0"/>
                </a:rPr>
                <a:t>ĐỀ XUẤT </a:t>
              </a:r>
            </a:p>
            <a:p>
              <a:pPr fontAlgn="base"/>
              <a:r>
                <a:rPr lang="en-US" sz="2400">
                  <a:solidFill>
                    <a:srgbClr val="00909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Roboto Black" panose="02000000000000000000" pitchFamily="2" charset="0"/>
                  <a:ea typeface="Roboto Black" panose="02000000000000000000" pitchFamily="2" charset="0"/>
                </a:rPr>
                <a:t>KIẾN NGHỊ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49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BA3417-7A2B-4285-B417-AB4960354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834010"/>
              </p:ext>
            </p:extLst>
          </p:nvPr>
        </p:nvGraphicFramePr>
        <p:xfrm>
          <a:off x="827611" y="2505015"/>
          <a:ext cx="10553699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0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3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9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1375">
                  <a:extLst>
                    <a:ext uri="{9D8B030D-6E8A-4147-A177-3AD203B41FA5}">
                      <a16:colId xmlns:a16="http://schemas.microsoft.com/office/drawing/2014/main" val="4180052148"/>
                    </a:ext>
                  </a:extLst>
                </a:gridCol>
                <a:gridCol w="1649333">
                  <a:extLst>
                    <a:ext uri="{9D8B030D-6E8A-4147-A177-3AD203B41FA5}">
                      <a16:colId xmlns:a16="http://schemas.microsoft.com/office/drawing/2014/main" val="3202103466"/>
                    </a:ext>
                  </a:extLst>
                </a:gridCol>
              </a:tblGrid>
              <a:tr h="243411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0" kern="120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5</a:t>
                      </a:r>
                      <a:endParaRPr lang="en-US" sz="18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1CC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kern="1200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Hệ thống điện và điều khiển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1. 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Con quay (13)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Làm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chủ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100%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thiết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kế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,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chế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tạo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trong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1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06/2017</a:t>
                      </a:r>
                      <a:endParaRPr lang="en-US" sz="1800" b="1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2.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Máy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tính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trên khoang (14)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3.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Hệ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thống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điện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(15)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9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4.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Hệ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thống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thông tin (16)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9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5.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Nguồn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(pin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nhiệt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,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máy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phát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) (17)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Đặt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hàng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trong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06/2018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6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6.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Hệ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thống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cảm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biến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(GPS, ra đa đo cao,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nhiệt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độ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,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áp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suất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) (18)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Làm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chủ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100%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thiết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kế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,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chế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tạo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trong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endParaRPr lang="vi-VN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Nhập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khẩu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module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GPS/GLONASS thương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mại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06/2018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609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0" kern="120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6</a:t>
                      </a:r>
                      <a:endParaRPr lang="en-US" sz="18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1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kern="1200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Động cơ hành trình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1.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Động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cơ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phản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lực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(19)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Đặt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hàng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ngoài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.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Cần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giấy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phép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NK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12/2019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2. HT điều khiển động cơ (20)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06/2019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3. HT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khởi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động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(21)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06/2019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4.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Hệ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thống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nhiên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liệu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(22)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Làm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spc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chủ</a:t>
                      </a: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ĐX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06/2017</a:t>
                      </a:r>
                      <a:endParaRPr lang="en-US" sz="18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8AEF90D-87F8-4747-BD2D-11589E3F22EB}"/>
              </a:ext>
            </a:extLst>
          </p:cNvPr>
          <p:cNvSpPr txBox="1"/>
          <p:nvPr/>
        </p:nvSpPr>
        <p:spPr>
          <a:xfrm>
            <a:off x="473323" y="519889"/>
            <a:ext cx="10343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3.1. KẾT QUẢ LÀM CHỦ THIẾT KẾ HỆ THỐNG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EF6BC2-1AD6-4902-96C4-D41070B75A1C}"/>
              </a:ext>
            </a:extLst>
          </p:cNvPr>
          <p:cNvSpPr/>
          <p:nvPr/>
        </p:nvSpPr>
        <p:spPr>
          <a:xfrm>
            <a:off x="0" y="421215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47F5C-42B7-456A-A878-744377D5283E}"/>
              </a:ext>
            </a:extLst>
          </p:cNvPr>
          <p:cNvSpPr/>
          <p:nvPr/>
        </p:nvSpPr>
        <p:spPr>
          <a:xfrm>
            <a:off x="821275" y="1113855"/>
            <a:ext cx="10532524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25425" algn="ctr" eaLnBrk="0" hangingPunct="0">
              <a:defRPr/>
            </a:pP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Xác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định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09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mô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đun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31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thành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phần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con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của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quả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đạn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VCM-01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phóng</a:t>
            </a:r>
            <a:endParaRPr lang="en-US" sz="2100" b="1">
              <a:solidFill>
                <a:srgbClr val="00B0B0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E7E2FD-B060-47EE-80B2-AFE4AA0BA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13025"/>
              </p:ext>
            </p:extLst>
          </p:nvPr>
        </p:nvGraphicFramePr>
        <p:xfrm>
          <a:off x="838200" y="1825625"/>
          <a:ext cx="10532523" cy="679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5982">
                  <a:extLst>
                    <a:ext uri="{9D8B030D-6E8A-4147-A177-3AD203B41FA5}">
                      <a16:colId xmlns:a16="http://schemas.microsoft.com/office/drawing/2014/main" val="2137393911"/>
                    </a:ext>
                  </a:extLst>
                </a:gridCol>
                <a:gridCol w="1741118">
                  <a:extLst>
                    <a:ext uri="{9D8B030D-6E8A-4147-A177-3AD203B41FA5}">
                      <a16:colId xmlns:a16="http://schemas.microsoft.com/office/drawing/2014/main" val="2407053803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2777053959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456397613"/>
                    </a:ext>
                  </a:extLst>
                </a:gridCol>
                <a:gridCol w="1655223">
                  <a:extLst>
                    <a:ext uri="{9D8B030D-6E8A-4147-A177-3AD203B41FA5}">
                      <a16:colId xmlns:a16="http://schemas.microsoft.com/office/drawing/2014/main" val="2176191238"/>
                    </a:ext>
                  </a:extLst>
                </a:gridCol>
              </a:tblGrid>
              <a:tr h="679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TT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THÀNH PHẦN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CÁC THÀNH PHẦN CON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NỘI DUNG LÀM CHỦ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THỜI GIAN THỰC HIỆN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282831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EB89498-DE85-4673-BC7C-1012790A30DD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14301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ABE175F-2449-4BBF-AB7D-9703173B1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154886"/>
              </p:ext>
            </p:extLst>
          </p:nvPr>
        </p:nvGraphicFramePr>
        <p:xfrm>
          <a:off x="838200" y="2505015"/>
          <a:ext cx="10553697" cy="4066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201032716"/>
                    </a:ext>
                  </a:extLst>
                </a:gridCol>
                <a:gridCol w="1760264">
                  <a:extLst>
                    <a:ext uri="{9D8B030D-6E8A-4147-A177-3AD203B41FA5}">
                      <a16:colId xmlns:a16="http://schemas.microsoft.com/office/drawing/2014/main" val="3273918247"/>
                    </a:ext>
                  </a:extLst>
                </a:gridCol>
                <a:gridCol w="3324737">
                  <a:extLst>
                    <a:ext uri="{9D8B030D-6E8A-4147-A177-3AD203B41FA5}">
                      <a16:colId xmlns:a16="http://schemas.microsoft.com/office/drawing/2014/main" val="2969520561"/>
                    </a:ext>
                  </a:extLst>
                </a:gridCol>
                <a:gridCol w="3360718">
                  <a:extLst>
                    <a:ext uri="{9D8B030D-6E8A-4147-A177-3AD203B41FA5}">
                      <a16:colId xmlns:a16="http://schemas.microsoft.com/office/drawing/2014/main" val="1471987830"/>
                    </a:ext>
                  </a:extLst>
                </a:gridCol>
                <a:gridCol w="1650778">
                  <a:extLst>
                    <a:ext uri="{9D8B030D-6E8A-4147-A177-3AD203B41FA5}">
                      <a16:colId xmlns:a16="http://schemas.microsoft.com/office/drawing/2014/main" val="315545011"/>
                    </a:ext>
                  </a:extLst>
                </a:gridCol>
              </a:tblGrid>
              <a:tr h="95593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0" kern="120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7</a:t>
                      </a:r>
                      <a:endParaRPr lang="en-US" sz="1800" b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1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kern="12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Hệ</a:t>
                      </a:r>
                      <a:r>
                        <a:rPr lang="vi-VN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thống</a:t>
                      </a:r>
                      <a:r>
                        <a:rPr lang="vi-VN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lái</a:t>
                      </a:r>
                      <a:endPara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1.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Máy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lái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(23)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Làm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chủ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100%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thiết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kế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.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Đặt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hàng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chế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tạo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ngoài</a:t>
                      </a:r>
                      <a:endPara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06/2018</a:t>
                      </a:r>
                      <a:endPara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04422"/>
                  </a:ext>
                </a:extLst>
              </a:tr>
              <a:tr h="565564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1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2. Cơ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cấu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truyền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động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(24)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Làm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chủ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100%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thiết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kế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,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chế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tạo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trong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endPara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40944"/>
                  </a:ext>
                </a:extLst>
              </a:tr>
              <a:tr h="282782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0" kern="120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8</a:t>
                      </a:r>
                      <a:endParaRPr lang="en-US" sz="1800" b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1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kern="12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Động</a:t>
                      </a:r>
                      <a:r>
                        <a:rPr lang="vi-VN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cơ </a:t>
                      </a:r>
                      <a:r>
                        <a:rPr lang="vi-VN" sz="1800" b="1" kern="12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phóng</a:t>
                      </a:r>
                      <a:endPara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1. Cụm mồi (25)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Đặt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hàng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ngoài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.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Cần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giấy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phép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NK</a:t>
                      </a:r>
                      <a:endPara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06/2017</a:t>
                      </a:r>
                      <a:endPara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73690"/>
                  </a:ext>
                </a:extLst>
              </a:tr>
              <a:tr h="2827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2.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Thuốc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spc="0" err="1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phóng</a:t>
                      </a: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(26)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702719"/>
                  </a:ext>
                </a:extLst>
              </a:tr>
              <a:tr h="2827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3. Buồng đốt (27)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13546"/>
                  </a:ext>
                </a:extLst>
              </a:tr>
              <a:tr h="2827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4. Cụm loa phụt (28)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7626"/>
                  </a:ext>
                </a:extLst>
              </a:tr>
              <a:tr h="565564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0" kern="120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9</a:t>
                      </a:r>
                      <a:endParaRPr lang="en-US" sz="1800" b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1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kern="12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Hệ</a:t>
                      </a:r>
                      <a:r>
                        <a:rPr lang="vi-VN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kern="12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thống</a:t>
                      </a:r>
                      <a:endParaRPr lang="vi-VN" sz="18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800" b="1" kern="12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phóng</a:t>
                      </a:r>
                      <a:endPara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1. Ống phóng/giàn phóng (29)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Làm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chủ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100%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thiết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kế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,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chế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tạo</a:t>
                      </a: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trong </a:t>
                      </a:r>
                      <a:r>
                        <a:rPr lang="vi-VN" sz="1800" b="1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nước</a:t>
                      </a:r>
                      <a:endPara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06/2017</a:t>
                      </a:r>
                      <a:endPara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262963"/>
                  </a:ext>
                </a:extLst>
              </a:tr>
              <a:tr h="2827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2. Xe phóng (30)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91357"/>
                  </a:ext>
                </a:extLst>
              </a:tr>
              <a:tr h="5655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vi-VN" sz="1800" b="1" kern="1200" spc="0">
                          <a:solidFill>
                            <a:srgbClr val="D78430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3. HT điều khiển phóng (31)</a:t>
                      </a:r>
                      <a:endParaRPr lang="en-US" sz="1800" b="1" spc="0">
                        <a:solidFill>
                          <a:srgbClr val="D7843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3108" marR="5310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6547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4BE2FE-3DC0-4B21-B926-2F7C4D39A3FD}"/>
              </a:ext>
            </a:extLst>
          </p:cNvPr>
          <p:cNvSpPr txBox="1"/>
          <p:nvPr/>
        </p:nvSpPr>
        <p:spPr>
          <a:xfrm>
            <a:off x="473323" y="519889"/>
            <a:ext cx="10343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3.1. KẾT QUẢ LÀM CHỦ THIẾT KẾ HỆ THỐNG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CADCF-7C3A-4855-9065-EA45CB8EBBB1}"/>
              </a:ext>
            </a:extLst>
          </p:cNvPr>
          <p:cNvSpPr/>
          <p:nvPr/>
        </p:nvSpPr>
        <p:spPr>
          <a:xfrm>
            <a:off x="0" y="421215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476B34-EE45-4BF4-97A8-07C7AA3143BF}"/>
              </a:ext>
            </a:extLst>
          </p:cNvPr>
          <p:cNvSpPr/>
          <p:nvPr/>
        </p:nvSpPr>
        <p:spPr>
          <a:xfrm>
            <a:off x="821275" y="1113855"/>
            <a:ext cx="10532524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25425" algn="ctr" eaLnBrk="0" hangingPunct="0">
              <a:defRPr/>
            </a:pP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Xác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định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09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mô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đun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31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thành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phần</a:t>
            </a:r>
            <a:r>
              <a:rPr lang="en-US" sz="21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con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của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quả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đạn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VCM-01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r>
              <a:rPr lang="en-US" sz="2100" b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100" b="1" err="1">
                <a:solidFill>
                  <a:srgbClr val="00B0B0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phóng</a:t>
            </a:r>
            <a:endParaRPr lang="en-US" sz="2100" b="1">
              <a:solidFill>
                <a:srgbClr val="00B0B0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30DEE48B-BDA1-4B7C-87F2-22361CDE5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648634"/>
              </p:ext>
            </p:extLst>
          </p:nvPr>
        </p:nvGraphicFramePr>
        <p:xfrm>
          <a:off x="848786" y="1825625"/>
          <a:ext cx="10543114" cy="679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5982">
                  <a:extLst>
                    <a:ext uri="{9D8B030D-6E8A-4147-A177-3AD203B41FA5}">
                      <a16:colId xmlns:a16="http://schemas.microsoft.com/office/drawing/2014/main" val="2137393911"/>
                    </a:ext>
                  </a:extLst>
                </a:gridCol>
                <a:gridCol w="1753818">
                  <a:extLst>
                    <a:ext uri="{9D8B030D-6E8A-4147-A177-3AD203B41FA5}">
                      <a16:colId xmlns:a16="http://schemas.microsoft.com/office/drawing/2014/main" val="2407053803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2777053959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456397613"/>
                    </a:ext>
                  </a:extLst>
                </a:gridCol>
                <a:gridCol w="1653114">
                  <a:extLst>
                    <a:ext uri="{9D8B030D-6E8A-4147-A177-3AD203B41FA5}">
                      <a16:colId xmlns:a16="http://schemas.microsoft.com/office/drawing/2014/main" val="2176191238"/>
                    </a:ext>
                  </a:extLst>
                </a:gridCol>
              </a:tblGrid>
              <a:tr h="6793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TT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THÀNH PHẦN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kern="120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CÁC THÀNH PHẦN CON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NỘI DUNG LÀM CHỦ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700" b="0" spc="0">
                          <a:effectLst/>
                          <a:latin typeface="Roboto Black" panose="02000000000000000000" pitchFamily="2" charset="0"/>
                          <a:ea typeface="Roboto Black" panose="02000000000000000000" pitchFamily="2" charset="0"/>
                        </a:rPr>
                        <a:t>THỜI GIAN THỰC HIỆN</a:t>
                      </a:r>
                      <a:endParaRPr lang="en-US" sz="1700" b="0" spc="0">
                        <a:effectLst/>
                        <a:latin typeface="Roboto Black" panose="02000000000000000000" pitchFamily="2" charset="0"/>
                        <a:ea typeface="Roboto Black" panose="02000000000000000000" pitchFamily="2" charset="0"/>
                      </a:endParaRPr>
                    </a:p>
                  </a:txBody>
                  <a:tcPr marL="73458" marR="73458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28283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6EE461E-14C2-4189-9DBB-0138399F262C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259678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B1E87B4-781D-4431-A4F2-3CD5515707F5}"/>
              </a:ext>
            </a:extLst>
          </p:cNvPr>
          <p:cNvGrpSpPr/>
          <p:nvPr/>
        </p:nvGrpSpPr>
        <p:grpSpPr>
          <a:xfrm>
            <a:off x="416302" y="1158107"/>
            <a:ext cx="5953243" cy="738664"/>
            <a:chOff x="416302" y="1380786"/>
            <a:chExt cx="5953243" cy="738664"/>
          </a:xfrm>
        </p:grpSpPr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72B344EC-E7CC-42B7-9BF0-73E658DC7D68}"/>
                </a:ext>
              </a:extLst>
            </p:cNvPr>
            <p:cNvSpPr/>
            <p:nvPr/>
          </p:nvSpPr>
          <p:spPr>
            <a:xfrm>
              <a:off x="416302" y="1470485"/>
              <a:ext cx="5904351" cy="63733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F54FAB-5F0D-4343-8DF3-D56AAC2778A7}"/>
                </a:ext>
              </a:extLst>
            </p:cNvPr>
            <p:cNvSpPr/>
            <p:nvPr/>
          </p:nvSpPr>
          <p:spPr>
            <a:xfrm>
              <a:off x="864512" y="1380786"/>
              <a:ext cx="550503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5425" algn="just" eaLnBrk="0" hangingPunct="0">
                <a:lnSpc>
                  <a:spcPct val="150000"/>
                </a:lnSpc>
                <a:defRPr/>
              </a:pPr>
              <a:r>
                <a:rPr lang="en-US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Đã</a:t>
              </a:r>
              <a:r>
                <a:rPr 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làm</a:t>
              </a:r>
              <a:r>
                <a:rPr 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chủ</a:t>
              </a:r>
              <a:r>
                <a:rPr 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8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100% </a:t>
              </a:r>
              <a:r>
                <a:rPr lang="en-US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Tích</a:t>
              </a:r>
              <a:r>
                <a:rPr 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hợp</a:t>
              </a:r>
              <a:r>
                <a:rPr 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hệ</a:t>
              </a:r>
              <a:r>
                <a:rPr 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thống</a:t>
              </a:r>
              <a:endPara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endParaRPr>
            </a:p>
          </p:txBody>
        </p:sp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015B5B2E-103A-4F12-9C08-891A15595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35" y="1659090"/>
              <a:ext cx="260119" cy="26011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FCBB0E-F7E3-4586-9590-34392C6A98B5}"/>
              </a:ext>
            </a:extLst>
          </p:cNvPr>
          <p:cNvGrpSpPr/>
          <p:nvPr/>
        </p:nvGrpSpPr>
        <p:grpSpPr>
          <a:xfrm>
            <a:off x="3522409" y="2886302"/>
            <a:ext cx="2798244" cy="672014"/>
            <a:chOff x="3522409" y="2886302"/>
            <a:chExt cx="2798244" cy="67201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C3F1C12-2419-4051-9397-63D5B18A974A}"/>
                </a:ext>
              </a:extLst>
            </p:cNvPr>
            <p:cNvSpPr/>
            <p:nvPr/>
          </p:nvSpPr>
          <p:spPr>
            <a:xfrm>
              <a:off x="3779038" y="2920986"/>
              <a:ext cx="2541615" cy="637330"/>
            </a:xfrm>
            <a:prstGeom prst="rect">
              <a:avLst/>
            </a:prstGeom>
            <a:solidFill>
              <a:srgbClr val="17A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402DE5FA-6189-4196-86D2-2875D0478897}"/>
                </a:ext>
              </a:extLst>
            </p:cNvPr>
            <p:cNvSpPr/>
            <p:nvPr/>
          </p:nvSpPr>
          <p:spPr>
            <a:xfrm>
              <a:off x="3522409" y="2886302"/>
              <a:ext cx="255146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69912" algn="ctr" eaLnBrk="0" hangingPunct="0">
                <a:defRPr/>
              </a:pPr>
              <a:r>
                <a:rPr lang="en-US" sz="20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56</a:t>
              </a:r>
              <a:r>
                <a:rPr lang="en-US" sz="20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quy</a:t>
              </a:r>
              <a:r>
                <a:rPr lang="en-US" sz="16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trình</a:t>
              </a:r>
              <a:r>
                <a:rPr lang="en-US" sz="16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</a:p>
            <a:p>
              <a:pPr marL="569912" algn="ctr" eaLnBrk="0" hangingPunct="0">
                <a:defRPr/>
              </a:pPr>
              <a:r>
                <a:rPr lang="en-US" sz="1600" err="1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kiểm</a:t>
              </a:r>
              <a:r>
                <a:rPr lang="en-US" sz="16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tra</a:t>
              </a:r>
              <a:r>
                <a:rPr lang="en-US" sz="16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đầu</a:t>
              </a:r>
              <a:r>
                <a:rPr lang="en-US" sz="16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vào</a:t>
              </a:r>
              <a:endParaRPr lang="en-US" sz="160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A359AD-AF93-4885-91EE-CB4DBB9A2A9D}"/>
              </a:ext>
            </a:extLst>
          </p:cNvPr>
          <p:cNvGrpSpPr/>
          <p:nvPr/>
        </p:nvGrpSpPr>
        <p:grpSpPr>
          <a:xfrm>
            <a:off x="630209" y="2044469"/>
            <a:ext cx="7536099" cy="646331"/>
            <a:chOff x="630209" y="2044469"/>
            <a:chExt cx="7536099" cy="6463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716938-07D9-4A83-B1F2-C4C28C532DAD}"/>
                </a:ext>
              </a:extLst>
            </p:cNvPr>
            <p:cNvSpPr/>
            <p:nvPr/>
          </p:nvSpPr>
          <p:spPr>
            <a:xfrm>
              <a:off x="873309" y="2044469"/>
              <a:ext cx="729299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Hoàn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thành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8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79</a:t>
              </a:r>
              <a:r>
                <a:rPr 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quy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trình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kiểm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soát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chất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lượng</a:t>
              </a:r>
              <a:endPara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FE918DAE-C0A4-49EA-A157-56A465DCEE7F}"/>
                </a:ext>
              </a:extLst>
            </p:cNvPr>
            <p:cNvSpPr/>
            <p:nvPr/>
          </p:nvSpPr>
          <p:spPr>
            <a:xfrm>
              <a:off x="630209" y="2355686"/>
              <a:ext cx="118872" cy="118872"/>
            </a:xfrm>
            <a:prstGeom prst="rect">
              <a:avLst/>
            </a:prstGeom>
            <a:solidFill>
              <a:srgbClr val="1286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D78B1A7C-5B09-4545-9BAA-F38FBAF4A8C4}"/>
              </a:ext>
            </a:extLst>
          </p:cNvPr>
          <p:cNvGrpSpPr/>
          <p:nvPr/>
        </p:nvGrpSpPr>
        <p:grpSpPr>
          <a:xfrm>
            <a:off x="6794744" y="2290026"/>
            <a:ext cx="4453827" cy="1015663"/>
            <a:chOff x="4298707" y="5714404"/>
            <a:chExt cx="4453827" cy="10156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16C46C-67B1-413A-8B8C-BF8B61BD8B45}"/>
                </a:ext>
              </a:extLst>
            </p:cNvPr>
            <p:cNvSpPr/>
            <p:nvPr/>
          </p:nvSpPr>
          <p:spPr>
            <a:xfrm>
              <a:off x="4506283" y="5714404"/>
              <a:ext cx="4246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Xây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dựng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cơ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sở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hạ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tầng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cho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tích</a:t>
              </a:r>
              <a:r>
                <a:rPr lang="en-US" sz="20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hợp</a:t>
              </a:r>
              <a:r>
                <a:rPr lang="en-US" sz="20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các</a:t>
              </a:r>
              <a:r>
                <a:rPr lang="en-US" sz="20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mô</a:t>
              </a:r>
              <a:r>
                <a:rPr lang="en-US" sz="20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đun</a:t>
              </a:r>
              <a:r>
                <a:rPr lang="en-US" sz="20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thành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quả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đạn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tại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công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ty M3</a:t>
              </a:r>
              <a:endPara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105585E-C717-4224-A9D7-24973B15EFF8}"/>
                </a:ext>
              </a:extLst>
            </p:cNvPr>
            <p:cNvSpPr/>
            <p:nvPr/>
          </p:nvSpPr>
          <p:spPr>
            <a:xfrm>
              <a:off x="4298707" y="5809266"/>
              <a:ext cx="118872" cy="118872"/>
            </a:xfrm>
            <a:prstGeom prst="rect">
              <a:avLst/>
            </a:prstGeom>
            <a:solidFill>
              <a:srgbClr val="1286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8283C427-EF4E-4486-89EE-C2EAD787CDB8}"/>
              </a:ext>
            </a:extLst>
          </p:cNvPr>
          <p:cNvGrpSpPr/>
          <p:nvPr/>
        </p:nvGrpSpPr>
        <p:grpSpPr>
          <a:xfrm>
            <a:off x="6794744" y="3614238"/>
            <a:ext cx="4559056" cy="707886"/>
            <a:chOff x="4298707" y="6247819"/>
            <a:chExt cx="4559056" cy="7078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FFEBF8-21B8-4903-8690-0F8A5A545C03}"/>
                </a:ext>
              </a:extLst>
            </p:cNvPr>
            <p:cNvSpPr/>
            <p:nvPr/>
          </p:nvSpPr>
          <p:spPr>
            <a:xfrm>
              <a:off x="4540472" y="6247819"/>
              <a:ext cx="43172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Xây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dựng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quy</a:t>
              </a:r>
              <a:r>
                <a:rPr lang="en-US" sz="20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trình</a:t>
              </a:r>
              <a:r>
                <a:rPr lang="en-US" sz="20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bắn</a:t>
              </a:r>
              <a:r>
                <a:rPr lang="en-US" sz="20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thử</a:t>
              </a:r>
              <a:r>
                <a:rPr lang="en-US" sz="20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tại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tr</a:t>
              </a:r>
              <a:r>
                <a:rPr lang="vi-V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ư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ờng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bắn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TB1 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và</a:t>
              </a: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TB5</a:t>
              </a:r>
              <a:endPara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13C8B38-E673-43CC-B007-7AC1C1E8FA50}"/>
                </a:ext>
              </a:extLst>
            </p:cNvPr>
            <p:cNvSpPr/>
            <p:nvPr/>
          </p:nvSpPr>
          <p:spPr>
            <a:xfrm>
              <a:off x="4298707" y="6373049"/>
              <a:ext cx="118872" cy="118872"/>
            </a:xfrm>
            <a:prstGeom prst="rect">
              <a:avLst/>
            </a:prstGeom>
            <a:solidFill>
              <a:srgbClr val="1286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6B56EC0-97A5-44E8-8CF9-33DB8EB7CAED}"/>
              </a:ext>
            </a:extLst>
          </p:cNvPr>
          <p:cNvSpPr txBox="1"/>
          <p:nvPr/>
        </p:nvSpPr>
        <p:spPr>
          <a:xfrm>
            <a:off x="416302" y="489425"/>
            <a:ext cx="10452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.2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KẾT QUẢ LÀM CHỦ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TÍCH HỢP HỆ THỐNG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E09081-5364-4A8B-82F9-D32B6FE8BB23}"/>
              </a:ext>
            </a:extLst>
          </p:cNvPr>
          <p:cNvSpPr/>
          <p:nvPr/>
        </p:nvSpPr>
        <p:spPr>
          <a:xfrm>
            <a:off x="0" y="421215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E01B21-F0CA-4561-98F3-1CECD625BE08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3006741" y="3115238"/>
            <a:ext cx="776459" cy="865295"/>
          </a:xfrm>
          <a:prstGeom prst="straightConnector1">
            <a:avLst/>
          </a:prstGeom>
          <a:ln>
            <a:solidFill>
              <a:srgbClr val="0090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190710B-FB89-42A8-9577-FF4D01084122}"/>
              </a:ext>
            </a:extLst>
          </p:cNvPr>
          <p:cNvCxnSpPr>
            <a:cxnSpLocks/>
            <a:stCxn id="70" idx="6"/>
            <a:endCxn id="78" idx="1"/>
          </p:cNvCxnSpPr>
          <p:nvPr/>
        </p:nvCxnSpPr>
        <p:spPr>
          <a:xfrm>
            <a:off x="3006741" y="3980533"/>
            <a:ext cx="772297" cy="0"/>
          </a:xfrm>
          <a:prstGeom prst="straightConnector1">
            <a:avLst/>
          </a:prstGeom>
          <a:ln>
            <a:solidFill>
              <a:srgbClr val="0090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21786D1-9158-4B1D-96CE-61236DB2AE99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>
            <a:off x="3006741" y="3980533"/>
            <a:ext cx="772297" cy="1454912"/>
          </a:xfrm>
          <a:prstGeom prst="straightConnector1">
            <a:avLst/>
          </a:prstGeom>
          <a:ln>
            <a:solidFill>
              <a:srgbClr val="0090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BA424E6-7754-4D81-9B6B-DAB9BFF00CD0}"/>
              </a:ext>
            </a:extLst>
          </p:cNvPr>
          <p:cNvGrpSpPr/>
          <p:nvPr/>
        </p:nvGrpSpPr>
        <p:grpSpPr>
          <a:xfrm>
            <a:off x="729406" y="3020771"/>
            <a:ext cx="2395916" cy="1919524"/>
            <a:chOff x="1096322" y="2731339"/>
            <a:chExt cx="2395916" cy="191952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318FFE3-B1EA-4183-8268-33CC3D8F99C6}"/>
                </a:ext>
              </a:extLst>
            </p:cNvPr>
            <p:cNvSpPr/>
            <p:nvPr/>
          </p:nvSpPr>
          <p:spPr>
            <a:xfrm>
              <a:off x="1454133" y="2731339"/>
              <a:ext cx="1919524" cy="1919524"/>
            </a:xfrm>
            <a:prstGeom prst="ellipse">
              <a:avLst/>
            </a:prstGeom>
            <a:solidFill>
              <a:srgbClr val="17AC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AF943-0A13-4555-BE2F-F9E0937D9825}"/>
                </a:ext>
              </a:extLst>
            </p:cNvPr>
            <p:cNvSpPr/>
            <p:nvPr/>
          </p:nvSpPr>
          <p:spPr>
            <a:xfrm>
              <a:off x="1096322" y="3057777"/>
              <a:ext cx="2395916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5425" algn="ctr" eaLnBrk="0" hangingPunct="0">
                <a:defRPr/>
              </a:pPr>
              <a:r>
                <a:rPr lang="en-US" sz="40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79</a:t>
              </a:r>
            </a:p>
            <a:p>
              <a:pPr marL="225425" algn="ctr" eaLnBrk="0" hangingPunct="0">
                <a:defRPr/>
              </a:pPr>
              <a:r>
                <a:rPr lang="en-US" sz="28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quy</a:t>
              </a:r>
              <a:r>
                <a:rPr lang="en-US" sz="28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800" b="1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trình</a:t>
              </a:r>
              <a:endParaRPr lang="en-US" sz="240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694A1D-2DF4-4352-B95D-8D772AD88333}"/>
              </a:ext>
            </a:extLst>
          </p:cNvPr>
          <p:cNvGrpSpPr/>
          <p:nvPr/>
        </p:nvGrpSpPr>
        <p:grpSpPr>
          <a:xfrm>
            <a:off x="3054978" y="3626589"/>
            <a:ext cx="3265675" cy="672609"/>
            <a:chOff x="3054978" y="3626589"/>
            <a:chExt cx="3265675" cy="67260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93BE7C3-CCC8-409F-8BF0-C7EFA7154D3F}"/>
                </a:ext>
              </a:extLst>
            </p:cNvPr>
            <p:cNvSpPr/>
            <p:nvPr/>
          </p:nvSpPr>
          <p:spPr>
            <a:xfrm>
              <a:off x="3779038" y="3661868"/>
              <a:ext cx="2541615" cy="637330"/>
            </a:xfrm>
            <a:prstGeom prst="rect">
              <a:avLst/>
            </a:prstGeom>
            <a:solidFill>
              <a:srgbClr val="1D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85A7FE1-DAF7-4F99-992F-7F687EA5D95A}"/>
                </a:ext>
              </a:extLst>
            </p:cNvPr>
            <p:cNvSpPr/>
            <p:nvPr/>
          </p:nvSpPr>
          <p:spPr>
            <a:xfrm>
              <a:off x="3054978" y="3626589"/>
              <a:ext cx="32656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69912" algn="ctr" eaLnBrk="0" hangingPunct="0">
                <a:defRPr/>
              </a:pP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11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quy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trình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</a:p>
            <a:p>
              <a:pPr marL="569912" algn="ctr" eaLnBrk="0" hangingPunct="0">
                <a:defRPr/>
              </a:pP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tích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hợp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hệ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thống</a:t>
              </a:r>
              <a:endPara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C0F3298-C01A-4439-9029-2F5C307CA9DF}"/>
              </a:ext>
            </a:extLst>
          </p:cNvPr>
          <p:cNvGrpSpPr/>
          <p:nvPr/>
        </p:nvGrpSpPr>
        <p:grpSpPr>
          <a:xfrm>
            <a:off x="3257645" y="4422951"/>
            <a:ext cx="3063008" cy="2024988"/>
            <a:chOff x="3257645" y="4422951"/>
            <a:chExt cx="3063008" cy="202498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F3168E7-2FB9-41CB-A23B-E8899708226C}"/>
                </a:ext>
              </a:extLst>
            </p:cNvPr>
            <p:cNvSpPr/>
            <p:nvPr/>
          </p:nvSpPr>
          <p:spPr>
            <a:xfrm>
              <a:off x="3779038" y="4422951"/>
              <a:ext cx="2541615" cy="2024988"/>
            </a:xfrm>
            <a:prstGeom prst="rect">
              <a:avLst/>
            </a:prstGeom>
            <a:solidFill>
              <a:srgbClr val="6FEB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A58FD2A-CE4B-4E59-A09E-83556AD135CF}"/>
                </a:ext>
              </a:extLst>
            </p:cNvPr>
            <p:cNvSpPr/>
            <p:nvPr/>
          </p:nvSpPr>
          <p:spPr>
            <a:xfrm>
              <a:off x="3257645" y="4485982"/>
              <a:ext cx="2994644" cy="1877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69912" algn="ctr" eaLnBrk="0" hangingPunct="0">
                <a:defRPr/>
              </a:pPr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12</a:t>
              </a:r>
              <a:r>
                <a: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quy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trình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kiểm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tra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</a:p>
            <a:p>
              <a:pPr marL="569912" algn="ctr" eaLnBrk="0" hangingPunct="0">
                <a:defRPr/>
              </a:pP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đầu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ra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theo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các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tiêu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chuẩn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quân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sự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MIL-STD (MIL-STD-810G, MIL-F8785…),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tiêu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chuẩn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hàng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không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itchFamily="34" charset="0"/>
                </a:rPr>
                <a:t> (DO178,DO254…)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7F6D6E-FCC1-4E89-8962-E917E0A94765}"/>
              </a:ext>
            </a:extLst>
          </p:cNvPr>
          <p:cNvCxnSpPr>
            <a:cxnSpLocks/>
          </p:cNvCxnSpPr>
          <p:nvPr/>
        </p:nvCxnSpPr>
        <p:spPr>
          <a:xfrm>
            <a:off x="6553200" y="2191657"/>
            <a:ext cx="0" cy="4256282"/>
          </a:xfrm>
          <a:prstGeom prst="line">
            <a:avLst/>
          </a:prstGeom>
          <a:ln>
            <a:solidFill>
              <a:srgbClr val="17ACA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304EC06-F93D-49C1-A82E-CA2C53B5FF5A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129620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F94C5A-83F0-49A6-8B24-931FEFF7C233}"/>
              </a:ext>
            </a:extLst>
          </p:cNvPr>
          <p:cNvGrpSpPr/>
          <p:nvPr/>
        </p:nvGrpSpPr>
        <p:grpSpPr>
          <a:xfrm>
            <a:off x="391940" y="2038351"/>
            <a:ext cx="3358842" cy="971550"/>
            <a:chOff x="391940" y="2038351"/>
            <a:chExt cx="3358842" cy="971550"/>
          </a:xfrm>
        </p:grpSpPr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72B344EC-E7CC-42B7-9BF0-73E658DC7D68}"/>
                </a:ext>
              </a:extLst>
            </p:cNvPr>
            <p:cNvSpPr/>
            <p:nvPr/>
          </p:nvSpPr>
          <p:spPr>
            <a:xfrm>
              <a:off x="391940" y="2038351"/>
              <a:ext cx="3337666" cy="9715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F54FAB-5F0D-4343-8DF3-D56AAC2778A7}"/>
                </a:ext>
              </a:extLst>
            </p:cNvPr>
            <p:cNvSpPr/>
            <p:nvPr/>
          </p:nvSpPr>
          <p:spPr>
            <a:xfrm>
              <a:off x="848816" y="2082716"/>
              <a:ext cx="290196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5425" eaLnBrk="0" hangingPunct="0">
                <a:defRPr/>
              </a:pP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Cơ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sở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hạ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tầng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phòng</a:t>
              </a:r>
              <a:r>
                <a:rPr lang="vi-VN" sz="24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thí</a:t>
              </a:r>
              <a:r>
                <a:rPr lang="vi-VN" sz="24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nghiệm</a:t>
              </a:r>
              <a:endParaRPr lang="vi-VN" sz="24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endParaRPr>
            </a:p>
          </p:txBody>
        </p:sp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015B5B2E-103A-4F12-9C08-891A15595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873" y="2264006"/>
              <a:ext cx="260119" cy="260119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FE5B333-E767-4A15-B786-11CA6099799F}"/>
              </a:ext>
            </a:extLst>
          </p:cNvPr>
          <p:cNvSpPr txBox="1"/>
          <p:nvPr/>
        </p:nvSpPr>
        <p:spPr>
          <a:xfrm>
            <a:off x="256458" y="314737"/>
            <a:ext cx="41862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3.2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KẾT QUẢ LÀM CHỦ </a:t>
            </a:r>
          </a:p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TÍCH HỢP HỆ THỐNG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82B98BC-B262-4AF1-8B32-908E6E5895A4}"/>
              </a:ext>
            </a:extLst>
          </p:cNvPr>
          <p:cNvSpPr/>
          <p:nvPr/>
        </p:nvSpPr>
        <p:spPr>
          <a:xfrm>
            <a:off x="0" y="421215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9A3CE-072C-48B6-9151-19F135F8DA39}"/>
              </a:ext>
            </a:extLst>
          </p:cNvPr>
          <p:cNvGrpSpPr/>
          <p:nvPr/>
        </p:nvGrpSpPr>
        <p:grpSpPr>
          <a:xfrm>
            <a:off x="4207658" y="781498"/>
            <a:ext cx="7382541" cy="5984746"/>
            <a:chOff x="5040245" y="2570205"/>
            <a:chExt cx="4959882" cy="40207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657EE1-EA88-4499-AA44-72C259D9C968}"/>
                </a:ext>
              </a:extLst>
            </p:cNvPr>
            <p:cNvSpPr/>
            <p:nvPr/>
          </p:nvSpPr>
          <p:spPr>
            <a:xfrm>
              <a:off x="5040245" y="2695125"/>
              <a:ext cx="2328318" cy="1875078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C2D51A-A16A-412B-B80E-DC0B4849E1AE}"/>
                </a:ext>
              </a:extLst>
            </p:cNvPr>
            <p:cNvSpPr/>
            <p:nvPr/>
          </p:nvSpPr>
          <p:spPr>
            <a:xfrm>
              <a:off x="5040245" y="4635225"/>
              <a:ext cx="2328318" cy="1647037"/>
            </a:xfrm>
            <a:prstGeom prst="rect">
              <a:avLst/>
            </a:prstGeom>
            <a:blipFill rotWithShape="1">
              <a:blip r:embed="rId5"/>
              <a:stretch>
                <a:fillRect t="-7972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523F84-E2CF-4F0F-8D0F-7C925EFF690B}"/>
                </a:ext>
              </a:extLst>
            </p:cNvPr>
            <p:cNvSpPr/>
            <p:nvPr/>
          </p:nvSpPr>
          <p:spPr>
            <a:xfrm>
              <a:off x="7502662" y="2700476"/>
              <a:ext cx="2491065" cy="1869726"/>
            </a:xfrm>
            <a:prstGeom prst="rect">
              <a:avLst/>
            </a:prstGeom>
            <a:blipFill rotWithShape="1">
              <a:blip r:embed="rId6"/>
              <a:stretch>
                <a:fillRect l="-9741" t="-9636" r="-11691" b="-11300"/>
              </a:stretch>
            </a:blipFill>
            <a:effectLst/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8F909F-491E-432B-811A-A96EF2040189}"/>
                </a:ext>
              </a:extLst>
            </p:cNvPr>
            <p:cNvSpPr/>
            <p:nvPr/>
          </p:nvSpPr>
          <p:spPr>
            <a:xfrm>
              <a:off x="8179630" y="4775777"/>
              <a:ext cx="982310" cy="1503424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000" r="-19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0FD840-0980-463B-90F9-5AF5C88BFF23}"/>
                </a:ext>
              </a:extLst>
            </p:cNvPr>
            <p:cNvSpPr/>
            <p:nvPr/>
          </p:nvSpPr>
          <p:spPr>
            <a:xfrm>
              <a:off x="7502660" y="4635225"/>
              <a:ext cx="2491065" cy="178802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B07E7-F534-4CBA-BC94-88E961292B46}"/>
                </a:ext>
              </a:extLst>
            </p:cNvPr>
            <p:cNvSpPr/>
            <p:nvPr/>
          </p:nvSpPr>
          <p:spPr>
            <a:xfrm>
              <a:off x="5040246" y="2598955"/>
              <a:ext cx="2328318" cy="390028"/>
            </a:xfrm>
            <a:prstGeom prst="rect">
              <a:avLst/>
            </a:prstGeom>
            <a:solidFill>
              <a:srgbClr val="1D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F2F806-08C3-4F24-9A19-6A50B5142BC9}"/>
                </a:ext>
              </a:extLst>
            </p:cNvPr>
            <p:cNvSpPr/>
            <p:nvPr/>
          </p:nvSpPr>
          <p:spPr>
            <a:xfrm>
              <a:off x="7502660" y="2601722"/>
              <a:ext cx="2491065" cy="398240"/>
            </a:xfrm>
            <a:prstGeom prst="rect">
              <a:avLst/>
            </a:prstGeom>
            <a:solidFill>
              <a:srgbClr val="1D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4B3C460-BBED-4BB8-BD52-446D8559B0BA}"/>
                </a:ext>
              </a:extLst>
            </p:cNvPr>
            <p:cNvSpPr/>
            <p:nvPr/>
          </p:nvSpPr>
          <p:spPr>
            <a:xfrm>
              <a:off x="7498393" y="6170540"/>
              <a:ext cx="2501734" cy="398240"/>
            </a:xfrm>
            <a:prstGeom prst="rect">
              <a:avLst/>
            </a:prstGeom>
            <a:solidFill>
              <a:srgbClr val="1D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7DA798-1CD0-4410-836E-F456D74C8269}"/>
                </a:ext>
              </a:extLst>
            </p:cNvPr>
            <p:cNvSpPr/>
            <p:nvPr/>
          </p:nvSpPr>
          <p:spPr>
            <a:xfrm>
              <a:off x="5040245" y="6170540"/>
              <a:ext cx="2328318" cy="398240"/>
            </a:xfrm>
            <a:prstGeom prst="rect">
              <a:avLst/>
            </a:prstGeom>
            <a:solidFill>
              <a:srgbClr val="1D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8EE454-21B2-4B87-897F-67C6AFA48115}"/>
                </a:ext>
              </a:extLst>
            </p:cNvPr>
            <p:cNvSpPr/>
            <p:nvPr/>
          </p:nvSpPr>
          <p:spPr>
            <a:xfrm>
              <a:off x="5271668" y="2639557"/>
              <a:ext cx="1769661" cy="248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Buồng</a:t>
              </a:r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 </a:t>
              </a:r>
              <a:r>
                <a:rPr lang="en-US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câm</a:t>
              </a:r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 </a:t>
              </a:r>
              <a:r>
                <a:rPr lang="en-US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không</a:t>
              </a:r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 </a:t>
              </a:r>
              <a:r>
                <a:rPr lang="en-US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dội</a:t>
              </a: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8656E8-EC4A-4C93-9763-F8DEDD4A9CB0}"/>
                </a:ext>
              </a:extLst>
            </p:cNvPr>
            <p:cNvSpPr/>
            <p:nvPr/>
          </p:nvSpPr>
          <p:spPr>
            <a:xfrm>
              <a:off x="5720760" y="6258132"/>
              <a:ext cx="871477" cy="248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Máy</a:t>
              </a:r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 GOM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692556-F40A-4931-837F-7B61FD067CA3}"/>
                </a:ext>
              </a:extLst>
            </p:cNvPr>
            <p:cNvSpPr/>
            <p:nvPr/>
          </p:nvSpPr>
          <p:spPr>
            <a:xfrm>
              <a:off x="8111038" y="2570205"/>
              <a:ext cx="1274308" cy="463063"/>
            </a:xfrm>
            <a:custGeom>
              <a:avLst/>
              <a:gdLst>
                <a:gd name="connsiteX0" fmla="*/ 0 w 2732817"/>
                <a:gd name="connsiteY0" fmla="*/ 0 h 463063"/>
                <a:gd name="connsiteX1" fmla="*/ 2732817 w 2732817"/>
                <a:gd name="connsiteY1" fmla="*/ 0 h 463063"/>
                <a:gd name="connsiteX2" fmla="*/ 2732817 w 2732817"/>
                <a:gd name="connsiteY2" fmla="*/ 463063 h 463063"/>
                <a:gd name="connsiteX3" fmla="*/ 0 w 2732817"/>
                <a:gd name="connsiteY3" fmla="*/ 463063 h 463063"/>
                <a:gd name="connsiteX4" fmla="*/ 0 w 2732817"/>
                <a:gd name="connsiteY4" fmla="*/ 0 h 46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2817" h="463063">
                  <a:moveTo>
                    <a:pt x="0" y="0"/>
                  </a:moveTo>
                  <a:lnTo>
                    <a:pt x="2732817" y="0"/>
                  </a:lnTo>
                  <a:lnTo>
                    <a:pt x="2732817" y="463063"/>
                  </a:lnTo>
                  <a:lnTo>
                    <a:pt x="0" y="463063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Lab </a:t>
              </a:r>
              <a:r>
                <a:rPr lang="en-US" sz="2000" b="0" kern="12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điện-điên</a:t>
              </a:r>
              <a:r>
                <a:rPr lang="en-US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 </a:t>
              </a:r>
              <a:r>
                <a:rPr lang="en-US" sz="2000" b="0" kern="12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tử</a:t>
              </a:r>
              <a:endParaRPr 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474066-1A89-467F-906D-19832ED3C050}"/>
                </a:ext>
              </a:extLst>
            </p:cNvPr>
            <p:cNvSpPr/>
            <p:nvPr/>
          </p:nvSpPr>
          <p:spPr>
            <a:xfrm>
              <a:off x="8015130" y="6111454"/>
              <a:ext cx="1678993" cy="479539"/>
            </a:xfrm>
            <a:custGeom>
              <a:avLst/>
              <a:gdLst>
                <a:gd name="connsiteX0" fmla="*/ 0 w 1678993"/>
                <a:gd name="connsiteY0" fmla="*/ 0 h 479539"/>
                <a:gd name="connsiteX1" fmla="*/ 1678993 w 1678993"/>
                <a:gd name="connsiteY1" fmla="*/ 0 h 479539"/>
                <a:gd name="connsiteX2" fmla="*/ 1678993 w 1678993"/>
                <a:gd name="connsiteY2" fmla="*/ 479539 h 479539"/>
                <a:gd name="connsiteX3" fmla="*/ 0 w 1678993"/>
                <a:gd name="connsiteY3" fmla="*/ 479539 h 479539"/>
                <a:gd name="connsiteX4" fmla="*/ 0 w 1678993"/>
                <a:gd name="connsiteY4" fmla="*/ 0 h 47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8993" h="479539">
                  <a:moveTo>
                    <a:pt x="0" y="0"/>
                  </a:moveTo>
                  <a:lnTo>
                    <a:pt x="1678993" y="0"/>
                  </a:lnTo>
                  <a:lnTo>
                    <a:pt x="1678993" y="479539"/>
                  </a:lnTo>
                  <a:lnTo>
                    <a:pt x="0" y="47953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kern="12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Bàn</a:t>
              </a:r>
              <a:r>
                <a:rPr lang="en-US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 </a:t>
              </a:r>
              <a:r>
                <a:rPr lang="en-US" sz="2000" b="0" kern="12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xoay</a:t>
              </a:r>
              <a:r>
                <a:rPr lang="en-US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 3 </a:t>
              </a:r>
              <a:r>
                <a:rPr lang="en-US" sz="2000" b="0" kern="12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trục</a:t>
              </a:r>
              <a:endParaRPr 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C233DEF-981A-443F-A59B-2E38020239B5}"/>
              </a:ext>
            </a:extLst>
          </p:cNvPr>
          <p:cNvSpPr/>
          <p:nvPr/>
        </p:nvSpPr>
        <p:spPr>
          <a:xfrm>
            <a:off x="391940" y="3892671"/>
            <a:ext cx="3337666" cy="618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CB37C8-659C-4501-9A61-319DB3DE341B}"/>
              </a:ext>
            </a:extLst>
          </p:cNvPr>
          <p:cNvSpPr/>
          <p:nvPr/>
        </p:nvSpPr>
        <p:spPr>
          <a:xfrm>
            <a:off x="391940" y="4591668"/>
            <a:ext cx="3337666" cy="618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FB8675-AD63-4EA9-AEE6-C72E0995E894}"/>
              </a:ext>
            </a:extLst>
          </p:cNvPr>
          <p:cNvSpPr/>
          <p:nvPr/>
        </p:nvSpPr>
        <p:spPr>
          <a:xfrm>
            <a:off x="391940" y="3175430"/>
            <a:ext cx="3337666" cy="618493"/>
          </a:xfrm>
          <a:prstGeom prst="rect">
            <a:avLst/>
          </a:prstGeom>
          <a:solidFill>
            <a:srgbClr val="128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8FB672-6A8D-49B1-99B6-51D0949E1679}"/>
              </a:ext>
            </a:extLst>
          </p:cNvPr>
          <p:cNvSpPr/>
          <p:nvPr/>
        </p:nvSpPr>
        <p:spPr>
          <a:xfrm>
            <a:off x="395385" y="3964053"/>
            <a:ext cx="3747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eaLnBrk="0" hangingPunct="0">
              <a:defRPr/>
            </a:pP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Cơ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sở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tích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hợp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sản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xuất</a:t>
            </a:r>
            <a:endParaRPr lang="vi-VN" sz="2000" b="1">
              <a:solidFill>
                <a:schemeClr val="bg1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60FA08-AFCC-452F-B76A-48A9EC20C16E}"/>
              </a:ext>
            </a:extLst>
          </p:cNvPr>
          <p:cNvSpPr/>
          <p:nvPr/>
        </p:nvSpPr>
        <p:spPr>
          <a:xfrm>
            <a:off x="305826" y="4704175"/>
            <a:ext cx="3747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eaLnBrk="0" hangingPunct="0">
              <a:defRPr/>
            </a:pP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Cơ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sở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nghiên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cứu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thiết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kế</a:t>
            </a:r>
            <a:endParaRPr lang="vi-VN" sz="2000" b="1">
              <a:solidFill>
                <a:schemeClr val="bg1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96F4E3-A801-4522-ACF9-4AFB6C9AC846}"/>
              </a:ext>
            </a:extLst>
          </p:cNvPr>
          <p:cNvSpPr/>
          <p:nvPr/>
        </p:nvSpPr>
        <p:spPr>
          <a:xfrm>
            <a:off x="266694" y="3293900"/>
            <a:ext cx="3747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eaLnBrk="0" hangingPunct="0">
              <a:defRPr/>
            </a:pP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phòng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thí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nghiệm</a:t>
            </a:r>
            <a:endParaRPr lang="vi-VN" sz="2000" b="1">
              <a:solidFill>
                <a:schemeClr val="bg1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4EA481-08E1-4075-8AD5-3380CA2E1085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171467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C1D811-0D8D-4644-9F0F-E9DE7932DABB}"/>
              </a:ext>
            </a:extLst>
          </p:cNvPr>
          <p:cNvSpPr/>
          <p:nvPr/>
        </p:nvSpPr>
        <p:spPr>
          <a:xfrm>
            <a:off x="4055968" y="1837176"/>
            <a:ext cx="3337666" cy="618493"/>
          </a:xfrm>
          <a:prstGeom prst="rect">
            <a:avLst/>
          </a:prstGeom>
          <a:solidFill>
            <a:srgbClr val="128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8B1AC1-9451-4873-B119-389DF653C0B4}"/>
              </a:ext>
            </a:extLst>
          </p:cNvPr>
          <p:cNvSpPr/>
          <p:nvPr/>
        </p:nvSpPr>
        <p:spPr>
          <a:xfrm>
            <a:off x="7479748" y="1837176"/>
            <a:ext cx="3337666" cy="618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7D0711-A008-4E58-95CD-C70E29E54FC5}"/>
              </a:ext>
            </a:extLst>
          </p:cNvPr>
          <p:cNvSpPr/>
          <p:nvPr/>
        </p:nvSpPr>
        <p:spPr>
          <a:xfrm>
            <a:off x="593056" y="1846160"/>
            <a:ext cx="3337666" cy="61849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260A8D-E034-41AF-B714-4AAF483E0D3B}"/>
              </a:ext>
            </a:extLst>
          </p:cNvPr>
          <p:cNvSpPr/>
          <p:nvPr/>
        </p:nvSpPr>
        <p:spPr>
          <a:xfrm>
            <a:off x="3850942" y="1908442"/>
            <a:ext cx="3747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eaLnBrk="0" hangingPunct="0">
              <a:defRPr/>
            </a:pP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Cơ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sở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tích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hợp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thử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nghiệm</a:t>
            </a:r>
            <a:endParaRPr lang="vi-VN" sz="2000" b="1">
              <a:solidFill>
                <a:schemeClr val="bg1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9914F1-611E-41A5-B5A2-53339114E6AB}"/>
              </a:ext>
            </a:extLst>
          </p:cNvPr>
          <p:cNvSpPr/>
          <p:nvPr/>
        </p:nvSpPr>
        <p:spPr>
          <a:xfrm>
            <a:off x="7292034" y="1949683"/>
            <a:ext cx="3747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eaLnBrk="0" hangingPunct="0">
              <a:defRPr/>
            </a:pP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Cơ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sở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nghiên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cứu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,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thiết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kế</a:t>
            </a:r>
            <a:endParaRPr lang="vi-VN" sz="2000" b="1">
              <a:solidFill>
                <a:schemeClr val="bg1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B25A25-5B6C-4945-966F-A1919CEA24DB}"/>
              </a:ext>
            </a:extLst>
          </p:cNvPr>
          <p:cNvSpPr/>
          <p:nvPr/>
        </p:nvSpPr>
        <p:spPr>
          <a:xfrm>
            <a:off x="467810" y="1907890"/>
            <a:ext cx="3747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eaLnBrk="0" hangingPunct="0">
              <a:defRPr/>
            </a:pP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Hệ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thống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phòng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thí</a:t>
            </a:r>
            <a:r>
              <a:rPr lang="vi-VN"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vi-VN" sz="2000" b="1" err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nghiệm</a:t>
            </a:r>
            <a:endParaRPr lang="vi-VN" sz="2000" b="1">
              <a:solidFill>
                <a:schemeClr val="bg1"/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D09612-8965-4684-A93D-58DE118D5950}"/>
              </a:ext>
            </a:extLst>
          </p:cNvPr>
          <p:cNvGrpSpPr/>
          <p:nvPr/>
        </p:nvGrpSpPr>
        <p:grpSpPr>
          <a:xfrm>
            <a:off x="572204" y="1125826"/>
            <a:ext cx="6838246" cy="663949"/>
            <a:chOff x="391940" y="2038350"/>
            <a:chExt cx="6838246" cy="6639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3B612D-97D1-4F74-96F0-120F054AA939}"/>
                </a:ext>
              </a:extLst>
            </p:cNvPr>
            <p:cNvSpPr/>
            <p:nvPr/>
          </p:nvSpPr>
          <p:spPr>
            <a:xfrm>
              <a:off x="391940" y="2038350"/>
              <a:ext cx="6838246" cy="66394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EA0900-20C2-48A0-9FE4-9693537B542A}"/>
                </a:ext>
              </a:extLst>
            </p:cNvPr>
            <p:cNvSpPr/>
            <p:nvPr/>
          </p:nvSpPr>
          <p:spPr>
            <a:xfrm>
              <a:off x="869992" y="2108627"/>
              <a:ext cx="63601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5425" eaLnBrk="0" hangingPunct="0">
                <a:defRPr/>
              </a:pP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Cơ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sở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hạ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tầng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phục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vụ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tích</a:t>
              </a:r>
              <a:r>
                <a:rPr lang="vi-VN" sz="24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hợp</a:t>
              </a:r>
              <a:r>
                <a:rPr lang="vi-VN" sz="24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, </a:t>
              </a:r>
              <a:r>
                <a:rPr lang="vi-VN" sz="2400" b="1" err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thử</a:t>
              </a:r>
              <a:r>
                <a:rPr lang="vi-VN" sz="24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nghiệm</a:t>
              </a:r>
              <a:endParaRPr lang="vi-VN" sz="2400" b="1">
                <a:solidFill>
                  <a:srgbClr val="128685"/>
                </a:solidFill>
                <a:latin typeface="Roboto" pitchFamily="2" charset="0"/>
                <a:ea typeface="Roboto" pitchFamily="2" charset="0"/>
                <a:cs typeface="Arial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BF1EE5-F25B-457C-80EB-38D63E6B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873" y="2226742"/>
              <a:ext cx="260119" cy="2601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D8B6ED-8214-4F3A-A69D-A005424C9056}"/>
              </a:ext>
            </a:extLst>
          </p:cNvPr>
          <p:cNvSpPr txBox="1"/>
          <p:nvPr/>
        </p:nvSpPr>
        <p:spPr>
          <a:xfrm>
            <a:off x="256458" y="428838"/>
            <a:ext cx="9992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3.2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KẾT QUẢ LÀM CHỦ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TÍCH HỢP HỆ THỐNG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9CAF2-05B5-4CDD-90E6-67CDD8108B7B}"/>
              </a:ext>
            </a:extLst>
          </p:cNvPr>
          <p:cNvSpPr/>
          <p:nvPr/>
        </p:nvSpPr>
        <p:spPr>
          <a:xfrm>
            <a:off x="0" y="421215"/>
            <a:ext cx="114300" cy="609361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74619-29BA-4F1F-9154-778B083E6C03}"/>
              </a:ext>
            </a:extLst>
          </p:cNvPr>
          <p:cNvSpPr/>
          <p:nvPr/>
        </p:nvSpPr>
        <p:spPr>
          <a:xfrm>
            <a:off x="5662377" y="2670340"/>
            <a:ext cx="5308364" cy="3314700"/>
          </a:xfrm>
          <a:prstGeom prst="rect">
            <a:avLst/>
          </a:prstGeom>
          <a:blipFill rotWithShape="1">
            <a:blip r:embed="rId3"/>
            <a:stretch>
              <a:fillRect l="-5509" t="-19575" r="-11467" b="-35825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470088-BE34-4FA1-9DAE-765C4775A69B}"/>
              </a:ext>
            </a:extLst>
          </p:cNvPr>
          <p:cNvSpPr/>
          <p:nvPr/>
        </p:nvSpPr>
        <p:spPr>
          <a:xfrm>
            <a:off x="572204" y="2670340"/>
            <a:ext cx="5033023" cy="3314700"/>
          </a:xfrm>
          <a:prstGeom prst="rect">
            <a:avLst/>
          </a:prstGeom>
          <a:blipFill rotWithShape="1">
            <a:blip r:embed="rId4"/>
            <a:stretch>
              <a:fillRect l="-5736" t="-9476" r="-10604" b="-20512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C0EBC8-D7E8-443D-BE3F-3954E7CA4313}"/>
              </a:ext>
            </a:extLst>
          </p:cNvPr>
          <p:cNvGrpSpPr/>
          <p:nvPr/>
        </p:nvGrpSpPr>
        <p:grpSpPr>
          <a:xfrm>
            <a:off x="1433281" y="5972311"/>
            <a:ext cx="3310867" cy="494887"/>
            <a:chOff x="1505606" y="5736543"/>
            <a:chExt cx="3310867" cy="4948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CA5215B-425F-418D-B2A2-D2BCB27C2C13}"/>
                </a:ext>
              </a:extLst>
            </p:cNvPr>
            <p:cNvSpPr/>
            <p:nvPr/>
          </p:nvSpPr>
          <p:spPr>
            <a:xfrm>
              <a:off x="2336800" y="5736544"/>
              <a:ext cx="1719168" cy="494886"/>
            </a:xfrm>
            <a:prstGeom prst="rect">
              <a:avLst/>
            </a:prstGeom>
            <a:solidFill>
              <a:srgbClr val="1D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C4E5E3-CD38-4F3D-926A-3664EF9E4B63}"/>
                </a:ext>
              </a:extLst>
            </p:cNvPr>
            <p:cNvSpPr/>
            <p:nvPr/>
          </p:nvSpPr>
          <p:spPr>
            <a:xfrm>
              <a:off x="1505606" y="5736543"/>
              <a:ext cx="3310867" cy="4794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Công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 ty M3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1734A-313F-4D6A-A4A6-D8C57A9389BD}"/>
              </a:ext>
            </a:extLst>
          </p:cNvPr>
          <p:cNvGrpSpPr/>
          <p:nvPr/>
        </p:nvGrpSpPr>
        <p:grpSpPr>
          <a:xfrm>
            <a:off x="7528860" y="5953055"/>
            <a:ext cx="1738633" cy="533399"/>
            <a:chOff x="7556008" y="6053334"/>
            <a:chExt cx="1738633" cy="5333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01CD4D-32E1-4134-94DF-436071C5B8B8}"/>
                </a:ext>
              </a:extLst>
            </p:cNvPr>
            <p:cNvSpPr/>
            <p:nvPr/>
          </p:nvSpPr>
          <p:spPr>
            <a:xfrm>
              <a:off x="7556008" y="6076867"/>
              <a:ext cx="1738633" cy="475217"/>
            </a:xfrm>
            <a:prstGeom prst="rect">
              <a:avLst/>
            </a:prstGeom>
            <a:solidFill>
              <a:srgbClr val="1D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7591DE-D8C2-4173-A326-13D4B072513D}"/>
                </a:ext>
              </a:extLst>
            </p:cNvPr>
            <p:cNvSpPr/>
            <p:nvPr/>
          </p:nvSpPr>
          <p:spPr>
            <a:xfrm>
              <a:off x="7678440" y="6053334"/>
              <a:ext cx="1514601" cy="5333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Công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itchFamily="2" charset="0"/>
                  <a:ea typeface="Roboto light" pitchFamily="2" charset="0"/>
                  <a:cs typeface="Arial" panose="020B0604020202020204" pitchFamily="34" charset="0"/>
                </a:rPr>
                <a:t> ty M1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604E3FF-7A50-4D9C-8839-DDFB0DB8730D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98231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72205" y="2120707"/>
            <a:ext cx="5502458" cy="3575243"/>
          </a:xfrm>
          <a:prstGeom prst="rect">
            <a:avLst/>
          </a:prstGeom>
          <a:blipFill rotWithShape="1">
            <a:blip r:embed="rId2"/>
            <a:stretch>
              <a:fillRect l="-3909" t="-6780" r="-6497" b="-14336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/>
          <p:cNvSpPr/>
          <p:nvPr/>
        </p:nvSpPr>
        <p:spPr>
          <a:xfrm>
            <a:off x="6191249" y="2114108"/>
            <a:ext cx="5458395" cy="358184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1" t="-32344" r="-4009" b="-33022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2A60D-DF05-4B2E-A1A8-43DC64C49F52}"/>
              </a:ext>
            </a:extLst>
          </p:cNvPr>
          <p:cNvGrpSpPr/>
          <p:nvPr/>
        </p:nvGrpSpPr>
        <p:grpSpPr>
          <a:xfrm>
            <a:off x="572204" y="1125826"/>
            <a:ext cx="8038396" cy="663949"/>
            <a:chOff x="391940" y="2038350"/>
            <a:chExt cx="8038396" cy="663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780C7E-6706-4BAF-96CE-2A14DAC8A3E5}"/>
                </a:ext>
              </a:extLst>
            </p:cNvPr>
            <p:cNvSpPr/>
            <p:nvPr/>
          </p:nvSpPr>
          <p:spPr>
            <a:xfrm>
              <a:off x="391940" y="2038350"/>
              <a:ext cx="7409746" cy="66394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BD188B-3F47-4969-A1A7-7D0E5D44EC59}"/>
                </a:ext>
              </a:extLst>
            </p:cNvPr>
            <p:cNvSpPr/>
            <p:nvPr/>
          </p:nvSpPr>
          <p:spPr>
            <a:xfrm>
              <a:off x="869992" y="2108627"/>
              <a:ext cx="75603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5425" eaLnBrk="0" hangingPunct="0">
                <a:defRPr/>
              </a:pP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Cơ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sở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hạ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tầng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phục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vụ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sản</a:t>
              </a:r>
              <a:r>
                <a:rPr lang="vi-VN" sz="24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xuất</a:t>
              </a:r>
              <a:r>
                <a:rPr lang="vi-VN" sz="24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đang </a:t>
              </a:r>
              <a:r>
                <a:rPr lang="en-US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triển</a:t>
              </a:r>
              <a:r>
                <a:rPr 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khai</a:t>
              </a:r>
              <a:endParaRPr lang="vi-VN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1D924F-6A1B-48C5-9343-6B5706340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873" y="2226742"/>
              <a:ext cx="260119" cy="26011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22E97C8-F1C9-4F38-BEAA-3909ED6890EE}"/>
              </a:ext>
            </a:extLst>
          </p:cNvPr>
          <p:cNvSpPr txBox="1"/>
          <p:nvPr/>
        </p:nvSpPr>
        <p:spPr>
          <a:xfrm>
            <a:off x="256458" y="428838"/>
            <a:ext cx="10621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3.2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KẾT QUẢ LÀM CHỦ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TÍCH HỢP HỆ THỐNG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(</a:t>
            </a:r>
            <a:r>
              <a:rPr lang="vi-VN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tiếp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)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1BFF2E-3FE9-4AC0-BBA6-4642AAB2258F}"/>
              </a:ext>
            </a:extLst>
          </p:cNvPr>
          <p:cNvSpPr/>
          <p:nvPr/>
        </p:nvSpPr>
        <p:spPr>
          <a:xfrm>
            <a:off x="0" y="421215"/>
            <a:ext cx="114300" cy="609361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FC5272-FDAC-4E5B-B6EE-75EF4B64E095}"/>
              </a:ext>
            </a:extLst>
          </p:cNvPr>
          <p:cNvSpPr/>
          <p:nvPr/>
        </p:nvSpPr>
        <p:spPr>
          <a:xfrm>
            <a:off x="1544361" y="5700350"/>
            <a:ext cx="3465587" cy="674236"/>
          </a:xfrm>
          <a:prstGeom prst="rect">
            <a:avLst/>
          </a:prstGeom>
          <a:solidFill>
            <a:srgbClr val="1D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21720" y="5788971"/>
            <a:ext cx="3310867" cy="4794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40" tIns="40640" rIns="40640" bIns="4064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Xưởng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tích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hợp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Miếu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Môn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Roboto light" pitchFamily="2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665E8F-4B73-4E19-8479-9B92AE5039D1}"/>
              </a:ext>
            </a:extLst>
          </p:cNvPr>
          <p:cNvSpPr/>
          <p:nvPr/>
        </p:nvSpPr>
        <p:spPr>
          <a:xfrm>
            <a:off x="7187652" y="5700350"/>
            <a:ext cx="3465587" cy="674236"/>
          </a:xfrm>
          <a:prstGeom prst="rect">
            <a:avLst/>
          </a:prstGeom>
          <a:solidFill>
            <a:srgbClr val="1D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310084" y="5781293"/>
            <a:ext cx="3220724" cy="53339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40" tIns="40640" rIns="40640" bIns="4064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Nhà máy SX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Thuốc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phóng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Động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cơ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phóng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Thái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Nguyên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Roboto light" pitchFamily="2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917168-5405-4868-A460-16053229E83F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509312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" r="5780"/>
          <a:stretch/>
        </p:blipFill>
        <p:spPr>
          <a:xfrm>
            <a:off x="572205" y="2132669"/>
            <a:ext cx="6095296" cy="33784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618"/>
          <a:stretch/>
        </p:blipFill>
        <p:spPr>
          <a:xfrm>
            <a:off x="6778581" y="2155476"/>
            <a:ext cx="4805431" cy="33556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016" y="3470901"/>
            <a:ext cx="384275" cy="1973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413" y="3733801"/>
            <a:ext cx="1175188" cy="1762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BF8D64-A03C-4EF6-9CE5-C7098A64D777}"/>
              </a:ext>
            </a:extLst>
          </p:cNvPr>
          <p:cNvSpPr txBox="1"/>
          <p:nvPr/>
        </p:nvSpPr>
        <p:spPr>
          <a:xfrm>
            <a:off x="256458" y="428838"/>
            <a:ext cx="10621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3.2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.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KẾT QUẢ LÀM CHỦ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TÍCH HỢP HỆ THỐNG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(</a:t>
            </a:r>
            <a:r>
              <a:rPr lang="vi-VN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tiếp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)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60B50-8F74-472B-9F55-09D0DB152A2B}"/>
              </a:ext>
            </a:extLst>
          </p:cNvPr>
          <p:cNvSpPr/>
          <p:nvPr/>
        </p:nvSpPr>
        <p:spPr>
          <a:xfrm>
            <a:off x="0" y="421215"/>
            <a:ext cx="114300" cy="609361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5DAC54-4B7F-416E-9BF1-1115E985B3C4}"/>
              </a:ext>
            </a:extLst>
          </p:cNvPr>
          <p:cNvGrpSpPr/>
          <p:nvPr/>
        </p:nvGrpSpPr>
        <p:grpSpPr>
          <a:xfrm>
            <a:off x="572204" y="1125826"/>
            <a:ext cx="8038396" cy="663949"/>
            <a:chOff x="391940" y="2038350"/>
            <a:chExt cx="8038396" cy="66394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6803F8-9F47-45FE-85F0-84B49C7F9C43}"/>
                </a:ext>
              </a:extLst>
            </p:cNvPr>
            <p:cNvSpPr/>
            <p:nvPr/>
          </p:nvSpPr>
          <p:spPr>
            <a:xfrm>
              <a:off x="391940" y="2038350"/>
              <a:ext cx="7409746" cy="66394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97D7A8-0159-4171-AC34-E6A8A57D3B44}"/>
                </a:ext>
              </a:extLst>
            </p:cNvPr>
            <p:cNvSpPr/>
            <p:nvPr/>
          </p:nvSpPr>
          <p:spPr>
            <a:xfrm>
              <a:off x="869992" y="2108627"/>
              <a:ext cx="75603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5425" eaLnBrk="0" hangingPunct="0">
                <a:defRPr/>
              </a:pP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Cơ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sở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hạ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tầng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phục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vụ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sản</a:t>
              </a:r>
              <a:r>
                <a:rPr lang="vi-VN" sz="24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xuất</a:t>
              </a:r>
              <a:r>
                <a:rPr lang="vi-VN" sz="24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đang </a:t>
              </a:r>
              <a:r>
                <a:rPr lang="en-US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triển</a:t>
              </a:r>
              <a:r>
                <a:rPr 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khai</a:t>
              </a:r>
              <a:endParaRPr lang="vi-VN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80B759-6CF0-44E5-B9F5-089BC75ED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873" y="2226742"/>
              <a:ext cx="260119" cy="260119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A30F56F-6E08-4FD8-A080-0047D115D5A3}"/>
              </a:ext>
            </a:extLst>
          </p:cNvPr>
          <p:cNvSpPr/>
          <p:nvPr/>
        </p:nvSpPr>
        <p:spPr>
          <a:xfrm>
            <a:off x="1679350" y="5502967"/>
            <a:ext cx="3465587" cy="1020183"/>
          </a:xfrm>
          <a:prstGeom prst="rect">
            <a:avLst/>
          </a:prstGeom>
          <a:solidFill>
            <a:srgbClr val="1D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429024-19C4-4D0D-9906-54137CAA82AC}"/>
              </a:ext>
            </a:extLst>
          </p:cNvPr>
          <p:cNvSpPr/>
          <p:nvPr/>
        </p:nvSpPr>
        <p:spPr>
          <a:xfrm>
            <a:off x="7036034" y="5488337"/>
            <a:ext cx="4449772" cy="1034814"/>
          </a:xfrm>
          <a:prstGeom prst="rect">
            <a:avLst/>
          </a:prstGeom>
          <a:solidFill>
            <a:srgbClr val="1D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01018" y="5682578"/>
            <a:ext cx="352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Xưởng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cơ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khí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chính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xác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tại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M3 (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khu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đất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9,1ha CNC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Hòa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Lạc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36034" y="5599821"/>
            <a:ext cx="4449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Khu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sản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xuất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c</a:t>
            </a:r>
            <a:r>
              <a:rPr lang="vi-VN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ơ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khí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–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điện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tử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và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tích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hợp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sản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phẩm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của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công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ty M1, M3</a:t>
            </a:r>
          </a:p>
          <a:p>
            <a:pPr algn="ctr"/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(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Khu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đất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44,75ha CNC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Hòa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Lạc</a:t>
            </a:r>
            <a:r>
              <a:rPr lang="en-US">
                <a:latin typeface="Roboto light" pitchFamily="2" charset="0"/>
                <a:ea typeface="Roboto light" pitchFamily="2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4F4A57-A88A-4680-9DC0-7F5AD13C89B3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1811887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007128-6456-4A38-A03E-0BFF6A427C75}"/>
              </a:ext>
            </a:extLst>
          </p:cNvPr>
          <p:cNvGrpSpPr/>
          <p:nvPr/>
        </p:nvGrpSpPr>
        <p:grpSpPr>
          <a:xfrm>
            <a:off x="390994" y="1456854"/>
            <a:ext cx="7015688" cy="738664"/>
            <a:chOff x="390994" y="1456854"/>
            <a:chExt cx="7015688" cy="738664"/>
          </a:xfrm>
        </p:grpSpPr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72B344EC-E7CC-42B7-9BF0-73E658DC7D68}"/>
                </a:ext>
              </a:extLst>
            </p:cNvPr>
            <p:cNvSpPr/>
            <p:nvPr/>
          </p:nvSpPr>
          <p:spPr>
            <a:xfrm>
              <a:off x="390994" y="1527229"/>
              <a:ext cx="7015688" cy="63733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F54FAB-5F0D-4343-8DF3-D56AAC2778A7}"/>
                </a:ext>
              </a:extLst>
            </p:cNvPr>
            <p:cNvSpPr/>
            <p:nvPr/>
          </p:nvSpPr>
          <p:spPr>
            <a:xfrm>
              <a:off x="804926" y="1456854"/>
              <a:ext cx="500329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5425" algn="just" eaLnBrk="0" hangingPunct="0">
                <a:lnSpc>
                  <a:spcPct val="150000"/>
                </a:lnSpc>
                <a:defRPr/>
              </a:pP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Xác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định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8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28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công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nghệ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lõi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(CNL) </a:t>
              </a:r>
            </a:p>
          </p:txBody>
        </p:sp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015B5B2E-103A-4F12-9C08-891A15595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27" y="1715834"/>
              <a:ext cx="260119" cy="26011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94B56E-B7AF-442A-99ED-9180D02356E3}"/>
              </a:ext>
            </a:extLst>
          </p:cNvPr>
          <p:cNvGrpSpPr/>
          <p:nvPr/>
        </p:nvGrpSpPr>
        <p:grpSpPr>
          <a:xfrm>
            <a:off x="390994" y="2204492"/>
            <a:ext cx="7015688" cy="763194"/>
            <a:chOff x="390994" y="2204492"/>
            <a:chExt cx="7015688" cy="7631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12D72D-1C40-47A3-8BE7-8784C605C80F}"/>
                </a:ext>
              </a:extLst>
            </p:cNvPr>
            <p:cNvSpPr/>
            <p:nvPr/>
          </p:nvSpPr>
          <p:spPr>
            <a:xfrm>
              <a:off x="390994" y="2330356"/>
              <a:ext cx="7015688" cy="63733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2128DB-3E31-45D8-ABD6-500CFB8CC512}"/>
                </a:ext>
              </a:extLst>
            </p:cNvPr>
            <p:cNvSpPr/>
            <p:nvPr/>
          </p:nvSpPr>
          <p:spPr>
            <a:xfrm>
              <a:off x="869046" y="2204492"/>
              <a:ext cx="461735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5425" algn="just" eaLnBrk="0" hangingPunct="0">
                <a:lnSpc>
                  <a:spcPct val="150000"/>
                </a:lnSpc>
                <a:defRPr/>
              </a:pP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Viettel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làm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chủ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8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26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CNL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DCC76B-9DEE-4A51-8245-8767C922D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27" y="2518961"/>
              <a:ext cx="260119" cy="26011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9890C3-A0BD-45B7-B0AB-4D16FA94F832}"/>
              </a:ext>
            </a:extLst>
          </p:cNvPr>
          <p:cNvGrpSpPr/>
          <p:nvPr/>
        </p:nvGrpSpPr>
        <p:grpSpPr>
          <a:xfrm>
            <a:off x="274074" y="3117771"/>
            <a:ext cx="7132608" cy="1767904"/>
            <a:chOff x="727573" y="3117771"/>
            <a:chExt cx="7132608" cy="176790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85382A-3AA2-4396-AFC2-DB8EB4177A75}"/>
                </a:ext>
              </a:extLst>
            </p:cNvPr>
            <p:cNvSpPr/>
            <p:nvPr/>
          </p:nvSpPr>
          <p:spPr>
            <a:xfrm>
              <a:off x="727573" y="3604960"/>
              <a:ext cx="3714799" cy="4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808038" lvl="0" algn="just">
                <a:lnSpc>
                  <a:spcPct val="140000"/>
                </a:lnSpc>
              </a:pPr>
              <a:r>
                <a:rPr lang="en-US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06/2018: </a:t>
              </a:r>
              <a:r>
                <a:rPr lang="en-US" altLang="en-US" sz="160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Làm</a:t>
              </a:r>
              <a:r>
                <a:rPr lang="en-US" altLang="en-US" sz="1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</a:t>
              </a:r>
              <a:r>
                <a:rPr lang="en-US" altLang="en-US" sz="160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chủ</a:t>
              </a:r>
              <a:r>
                <a:rPr lang="en-US" altLang="en-US" sz="1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</a:t>
              </a:r>
              <a:r>
                <a:rPr lang="en-US" altLang="en-US" sz="16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</a:rPr>
                <a:t>23/26</a:t>
              </a:r>
              <a:r>
                <a:rPr lang="en-US" altLang="en-US" sz="1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CNL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067E1E-9DC8-4D79-877E-7F3D3F98BF98}"/>
                </a:ext>
              </a:extLst>
            </p:cNvPr>
            <p:cNvSpPr/>
            <p:nvPr/>
          </p:nvSpPr>
          <p:spPr>
            <a:xfrm>
              <a:off x="738985" y="4066974"/>
              <a:ext cx="7121196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8038" lvl="0" algn="just">
                <a:lnSpc>
                  <a:spcPct val="140000"/>
                </a:lnSpc>
              </a:pPr>
              <a:r>
                <a:rPr lang="en-US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06/2019: </a:t>
              </a:r>
              <a:r>
                <a:rPr lang="en-US" altLang="en-US" sz="160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Làm</a:t>
              </a:r>
              <a:r>
                <a:rPr lang="en-US" altLang="en-US" sz="1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</a:t>
              </a:r>
              <a:r>
                <a:rPr lang="en-US" altLang="en-US" sz="160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chủ</a:t>
              </a:r>
              <a:r>
                <a:rPr lang="en-US" altLang="en-US" sz="1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</a:t>
              </a:r>
              <a:r>
                <a:rPr lang="en-US" altLang="en-US" sz="16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</a:rPr>
                <a:t>25/26</a:t>
              </a:r>
              <a:r>
                <a:rPr lang="en-US" altLang="en-US" sz="1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CNL (</a:t>
              </a:r>
              <a:r>
                <a:rPr lang="en-US" altLang="en-US" sz="160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thêm</a:t>
              </a:r>
              <a:r>
                <a:rPr lang="en-US" altLang="en-US" sz="1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02 CNL </a:t>
              </a:r>
              <a:r>
                <a:rPr lang="en-US" altLang="en-US" sz="160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liên</a:t>
              </a:r>
              <a:r>
                <a:rPr lang="en-US" altLang="en-US" sz="1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</a:t>
              </a:r>
              <a:r>
                <a:rPr lang="en-US" altLang="en-US" sz="160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quan</a:t>
              </a:r>
              <a:r>
                <a:rPr lang="en-US" altLang="en-US" sz="1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</a:t>
              </a:r>
              <a:r>
                <a:rPr lang="en-US" altLang="en-US" sz="160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đến</a:t>
              </a:r>
              <a:r>
                <a:rPr lang="en-US" altLang="en-US" sz="16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ĐCHT)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60B51D3-D797-4600-91B7-2FAC12B6A1FA}"/>
                </a:ext>
              </a:extLst>
            </p:cNvPr>
            <p:cNvSpPr/>
            <p:nvPr/>
          </p:nvSpPr>
          <p:spPr>
            <a:xfrm>
              <a:off x="1531700" y="4448632"/>
              <a:ext cx="6096000" cy="43704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lang="en-US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12/2019: </a:t>
              </a:r>
              <a:r>
                <a:rPr lang="en-US" altLang="en-US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Làm</a:t>
              </a:r>
              <a:r>
                <a:rPr lang="en-US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</a:t>
              </a:r>
              <a:r>
                <a:rPr lang="en-US" altLang="en-US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chủ</a:t>
              </a:r>
              <a:r>
                <a:rPr lang="en-US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</a:t>
              </a:r>
              <a:r>
                <a:rPr lang="en-US" altLang="en-US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toàn</a:t>
              </a:r>
              <a:r>
                <a:rPr lang="en-US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</a:t>
              </a:r>
              <a:r>
                <a:rPr lang="en-US" altLang="en-US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bộ</a:t>
              </a:r>
              <a:r>
                <a:rPr lang="en-US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</a:t>
              </a:r>
              <a:r>
                <a:rPr lang="en-US" altLang="en-US" sz="16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</a:rPr>
                <a:t>26</a:t>
              </a:r>
              <a:r>
                <a:rPr lang="en-US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Calibri" panose="020F0502020204030204" pitchFamily="34" charset="0"/>
                </a:rPr>
                <a:t> CNL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5B4E8D1-69BF-4770-B8BB-FCC074904C61}"/>
                </a:ext>
              </a:extLst>
            </p:cNvPr>
            <p:cNvCxnSpPr>
              <a:cxnSpLocks/>
              <a:stCxn id="6" idx="0"/>
              <a:endCxn id="25" idx="0"/>
            </p:cNvCxnSpPr>
            <p:nvPr/>
          </p:nvCxnSpPr>
          <p:spPr>
            <a:xfrm>
              <a:off x="1309243" y="3222625"/>
              <a:ext cx="0" cy="1367502"/>
            </a:xfrm>
            <a:prstGeom prst="line">
              <a:avLst/>
            </a:prstGeom>
            <a:ln>
              <a:solidFill>
                <a:srgbClr val="1286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37A85B-324A-4FC5-8828-A4BA821B0BEB}"/>
                </a:ext>
              </a:extLst>
            </p:cNvPr>
            <p:cNvSpPr/>
            <p:nvPr/>
          </p:nvSpPr>
          <p:spPr>
            <a:xfrm>
              <a:off x="1222375" y="3222625"/>
              <a:ext cx="173736" cy="173736"/>
            </a:xfrm>
            <a:prstGeom prst="ellipse">
              <a:avLst/>
            </a:prstGeom>
            <a:solidFill>
              <a:srgbClr val="17A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E8C04D-A146-491B-93A4-F3791BA6BFD4}"/>
                </a:ext>
              </a:extLst>
            </p:cNvPr>
            <p:cNvSpPr/>
            <p:nvPr/>
          </p:nvSpPr>
          <p:spPr>
            <a:xfrm>
              <a:off x="1222375" y="3732640"/>
              <a:ext cx="173736" cy="173736"/>
            </a:xfrm>
            <a:prstGeom prst="ellipse">
              <a:avLst/>
            </a:prstGeom>
            <a:solidFill>
              <a:srgbClr val="1AC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BD6733A-E091-4C5C-AA4B-317BC1AB8A94}"/>
                </a:ext>
              </a:extLst>
            </p:cNvPr>
            <p:cNvSpPr/>
            <p:nvPr/>
          </p:nvSpPr>
          <p:spPr>
            <a:xfrm>
              <a:off x="1222375" y="4215739"/>
              <a:ext cx="173736" cy="173736"/>
            </a:xfrm>
            <a:prstGeom prst="ellipse">
              <a:avLst/>
            </a:prstGeom>
            <a:solidFill>
              <a:srgbClr val="1DD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5A3C6A4-7D1C-418D-A6D6-4DB4ADFEA675}"/>
                </a:ext>
              </a:extLst>
            </p:cNvPr>
            <p:cNvSpPr/>
            <p:nvPr/>
          </p:nvSpPr>
          <p:spPr>
            <a:xfrm>
              <a:off x="1222375" y="4590127"/>
              <a:ext cx="173736" cy="173736"/>
            </a:xfrm>
            <a:prstGeom prst="ellipse">
              <a:avLst/>
            </a:prstGeom>
            <a:solidFill>
              <a:srgbClr val="47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1EBAB0-3748-4098-AA9B-BE0D9C730B67}"/>
                </a:ext>
              </a:extLst>
            </p:cNvPr>
            <p:cNvSpPr/>
            <p:nvPr/>
          </p:nvSpPr>
          <p:spPr>
            <a:xfrm>
              <a:off x="1570272" y="3117771"/>
              <a:ext cx="31277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06/2017: </a:t>
              </a:r>
              <a:r>
                <a:rPr lang="en-US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Đã</a:t>
              </a:r>
              <a:r>
                <a:rPr 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en-US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làm</a:t>
              </a:r>
              <a:r>
                <a:rPr 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en-US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chủ</a:t>
              </a:r>
              <a:r>
                <a:rPr 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en-US" sz="16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</a:rPr>
                <a:t>13/26</a:t>
              </a:r>
              <a:r>
                <a:rPr 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 CNL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2A7543-4212-4330-951F-4880322A1858}"/>
              </a:ext>
            </a:extLst>
          </p:cNvPr>
          <p:cNvGrpSpPr/>
          <p:nvPr/>
        </p:nvGrpSpPr>
        <p:grpSpPr>
          <a:xfrm>
            <a:off x="390994" y="5179483"/>
            <a:ext cx="7015688" cy="1044785"/>
            <a:chOff x="390994" y="5179483"/>
            <a:chExt cx="7015688" cy="10447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F958D9D-A47B-4362-9FB1-8E7CEEFF796C}"/>
                </a:ext>
              </a:extLst>
            </p:cNvPr>
            <p:cNvSpPr/>
            <p:nvPr/>
          </p:nvSpPr>
          <p:spPr>
            <a:xfrm>
              <a:off x="390994" y="5179483"/>
              <a:ext cx="7015688" cy="1044785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E16904-8201-47C5-9B80-87269571186E}"/>
                </a:ext>
              </a:extLst>
            </p:cNvPr>
            <p:cNvSpPr/>
            <p:nvPr/>
          </p:nvSpPr>
          <p:spPr>
            <a:xfrm>
              <a:off x="869045" y="5255599"/>
              <a:ext cx="6537637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5425" eaLnBrk="0" hangingPunct="0">
                <a:defRPr/>
              </a:pP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Viettel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đặt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hàng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800" b="1">
                  <a:solidFill>
                    <a:srgbClr val="D78430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02 CNL 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(liên quan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đến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endPara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endParaRPr>
            </a:p>
            <a:p>
              <a:pPr marL="225425" eaLnBrk="0" hangingPunct="0">
                <a:defRPr/>
              </a:pP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đầu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nổ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)</a:t>
              </a:r>
              <a:r>
                <a:rPr 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: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Tổng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vi-VN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cục</a:t>
              </a:r>
              <a:r>
                <a:rPr lang="vi-V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CNQP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8F0BDFF-ED77-4E3A-8715-2CAC5F3DC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27" y="5419800"/>
              <a:ext cx="260119" cy="260119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C5A6482-97DE-4EE4-8EB1-4B559904953C}"/>
              </a:ext>
            </a:extLst>
          </p:cNvPr>
          <p:cNvSpPr txBox="1"/>
          <p:nvPr/>
        </p:nvSpPr>
        <p:spPr>
          <a:xfrm>
            <a:off x="269517" y="484363"/>
            <a:ext cx="10452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3.3.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KẾT QUẢ LÀM CHỦ 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 NGHỆ LÕI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60E608-F7D3-4652-B6C9-18AB6AE6F8EF}"/>
              </a:ext>
            </a:extLst>
          </p:cNvPr>
          <p:cNvSpPr/>
          <p:nvPr/>
        </p:nvSpPr>
        <p:spPr>
          <a:xfrm>
            <a:off x="0" y="385690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65D03E0-55EE-4584-84B3-3ADF3F64D0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/>
          </a:blip>
          <a:srcRect l="11063" r="10023"/>
          <a:stretch/>
        </p:blipFill>
        <p:spPr>
          <a:xfrm>
            <a:off x="7593445" y="0"/>
            <a:ext cx="4626746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257B843-D24A-4321-8177-E58D5A7DE7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3" y="230188"/>
            <a:ext cx="727140" cy="4315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C4F248-2528-4A4C-B493-43F219BE1C09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1274877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A0F89B5-ECB3-4E33-B775-772F1FCA1BB5}"/>
              </a:ext>
            </a:extLst>
          </p:cNvPr>
          <p:cNvSpPr/>
          <p:nvPr/>
        </p:nvSpPr>
        <p:spPr>
          <a:xfrm>
            <a:off x="2674127" y="4509549"/>
            <a:ext cx="853200" cy="1936623"/>
          </a:xfrm>
          <a:prstGeom prst="rect">
            <a:avLst/>
          </a:prstGeom>
          <a:solidFill>
            <a:srgbClr val="FAB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B8EDE0-185E-4451-AB46-5B1A77DE6F04}"/>
              </a:ext>
            </a:extLst>
          </p:cNvPr>
          <p:cNvSpPr/>
          <p:nvPr/>
        </p:nvSpPr>
        <p:spPr>
          <a:xfrm>
            <a:off x="2674127" y="2100344"/>
            <a:ext cx="853200" cy="1422372"/>
          </a:xfrm>
          <a:prstGeom prst="rect">
            <a:avLst/>
          </a:prstGeom>
          <a:solidFill>
            <a:srgbClr val="FAB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30D874-9B89-4873-AFE0-051A2EA377E5}"/>
              </a:ext>
            </a:extLst>
          </p:cNvPr>
          <p:cNvSpPr/>
          <p:nvPr/>
        </p:nvSpPr>
        <p:spPr>
          <a:xfrm>
            <a:off x="2674127" y="3577486"/>
            <a:ext cx="853200" cy="890862"/>
          </a:xfrm>
          <a:prstGeom prst="rect">
            <a:avLst/>
          </a:prstGeom>
          <a:solidFill>
            <a:srgbClr val="FAB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07C990B-94CF-44EC-A138-0C1B273A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62607"/>
              </p:ext>
            </p:extLst>
          </p:nvPr>
        </p:nvGraphicFramePr>
        <p:xfrm>
          <a:off x="2619375" y="4509550"/>
          <a:ext cx="8974786" cy="20422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1139">
                  <a:extLst>
                    <a:ext uri="{9D8B030D-6E8A-4147-A177-3AD203B41FA5}">
                      <a16:colId xmlns:a16="http://schemas.microsoft.com/office/drawing/2014/main" val="2182912223"/>
                    </a:ext>
                  </a:extLst>
                </a:gridCol>
                <a:gridCol w="4111065">
                  <a:extLst>
                    <a:ext uri="{9D8B030D-6E8A-4147-A177-3AD203B41FA5}">
                      <a16:colId xmlns:a16="http://schemas.microsoft.com/office/drawing/2014/main" val="90858484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494962469"/>
                    </a:ext>
                  </a:extLst>
                </a:gridCol>
                <a:gridCol w="693666">
                  <a:extLst>
                    <a:ext uri="{9D8B030D-6E8A-4147-A177-3AD203B41FA5}">
                      <a16:colId xmlns:a16="http://schemas.microsoft.com/office/drawing/2014/main" val="1229961600"/>
                    </a:ext>
                  </a:extLst>
                </a:gridCol>
                <a:gridCol w="707688">
                  <a:extLst>
                    <a:ext uri="{9D8B030D-6E8A-4147-A177-3AD203B41FA5}">
                      <a16:colId xmlns:a16="http://schemas.microsoft.com/office/drawing/2014/main" val="2674129575"/>
                    </a:ext>
                  </a:extLst>
                </a:gridCol>
                <a:gridCol w="199414">
                  <a:extLst>
                    <a:ext uri="{9D8B030D-6E8A-4147-A177-3AD203B41FA5}">
                      <a16:colId xmlns:a16="http://schemas.microsoft.com/office/drawing/2014/main" val="2555207551"/>
                    </a:ext>
                  </a:extLst>
                </a:gridCol>
                <a:gridCol w="424701">
                  <a:extLst>
                    <a:ext uri="{9D8B030D-6E8A-4147-A177-3AD203B41FA5}">
                      <a16:colId xmlns:a16="http://schemas.microsoft.com/office/drawing/2014/main" val="2237866574"/>
                    </a:ext>
                  </a:extLst>
                </a:gridCol>
                <a:gridCol w="184899">
                  <a:extLst>
                    <a:ext uri="{9D8B030D-6E8A-4147-A177-3AD203B41FA5}">
                      <a16:colId xmlns:a16="http://schemas.microsoft.com/office/drawing/2014/main" val="2350239721"/>
                    </a:ext>
                  </a:extLst>
                </a:gridCol>
                <a:gridCol w="1001174">
                  <a:extLst>
                    <a:ext uri="{9D8B030D-6E8A-4147-A177-3AD203B41FA5}">
                      <a16:colId xmlns:a16="http://schemas.microsoft.com/office/drawing/2014/main" val="3684330895"/>
                    </a:ext>
                  </a:extLst>
                </a:gridCol>
              </a:tblGrid>
              <a:tr h="320062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 b="1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ĐẦU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TỰ DẪN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1. CN khuếch đại công suất bán dẫn siêu cao tần (6)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spc="0">
                          <a:solidFill>
                            <a:srgbClr val="00B050"/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863219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2. CN chế tạo ăng-ten mạng khe (7)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57252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3. Kỹ thuật xử lý tín hiệu đơn xung bám mục tiêu (8)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0935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4. Kỹ thuật tự động ổn định hướng ăng-ten (9)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928040"/>
                  </a:ext>
                </a:extLst>
              </a:tr>
              <a:tr h="2510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5. Kỹ thuật chống tác chiến điện tử (10)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F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15790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B8E97F4-C24C-4938-AAFB-0F85456F2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310574"/>
              </p:ext>
            </p:extLst>
          </p:nvPr>
        </p:nvGraphicFramePr>
        <p:xfrm>
          <a:off x="2609850" y="3557637"/>
          <a:ext cx="8965577" cy="922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9693">
                  <a:extLst>
                    <a:ext uri="{9D8B030D-6E8A-4147-A177-3AD203B41FA5}">
                      <a16:colId xmlns:a16="http://schemas.microsoft.com/office/drawing/2014/main" val="2653502254"/>
                    </a:ext>
                  </a:extLst>
                </a:gridCol>
                <a:gridCol w="4082036">
                  <a:extLst>
                    <a:ext uri="{9D8B030D-6E8A-4147-A177-3AD203B41FA5}">
                      <a16:colId xmlns:a16="http://schemas.microsoft.com/office/drawing/2014/main" val="151181187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305873319"/>
                    </a:ext>
                  </a:extLst>
                </a:gridCol>
                <a:gridCol w="690154">
                  <a:extLst>
                    <a:ext uri="{9D8B030D-6E8A-4147-A177-3AD203B41FA5}">
                      <a16:colId xmlns:a16="http://schemas.microsoft.com/office/drawing/2014/main" val="2461372439"/>
                    </a:ext>
                  </a:extLst>
                </a:gridCol>
                <a:gridCol w="635754">
                  <a:extLst>
                    <a:ext uri="{9D8B030D-6E8A-4147-A177-3AD203B41FA5}">
                      <a16:colId xmlns:a16="http://schemas.microsoft.com/office/drawing/2014/main" val="1154955881"/>
                    </a:ext>
                  </a:extLst>
                </a:gridCol>
                <a:gridCol w="685046">
                  <a:extLst>
                    <a:ext uri="{9D8B030D-6E8A-4147-A177-3AD203B41FA5}">
                      <a16:colId xmlns:a16="http://schemas.microsoft.com/office/drawing/2014/main" val="2668100049"/>
                    </a:ext>
                  </a:extLst>
                </a:gridCol>
                <a:gridCol w="648454">
                  <a:extLst>
                    <a:ext uri="{9D8B030D-6E8A-4147-A177-3AD203B41FA5}">
                      <a16:colId xmlns:a16="http://schemas.microsoft.com/office/drawing/2014/main" val="436361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803831186"/>
                    </a:ext>
                  </a:extLst>
                </a:gridCol>
              </a:tblGrid>
              <a:tr h="32006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 b="1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CHÓP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GIÓ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1. Thiết kế tính toán kết cấu và công nghệ 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vật liệu (4)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2000" b="1" spc="0">
                          <a:solidFill>
                            <a:srgbClr val="00B050"/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2000" b="1" spc="0">
                        <a:solidFill>
                          <a:srgbClr val="00B05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33706"/>
                  </a:ext>
                </a:extLst>
              </a:tr>
              <a:tr h="373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2.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Tính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toán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mô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phỏng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truyền sóng điện từ (5)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20115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BBE3B6D-1228-45B5-880F-B14DB26B7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60801"/>
              </p:ext>
            </p:extLst>
          </p:nvPr>
        </p:nvGraphicFramePr>
        <p:xfrm>
          <a:off x="2628900" y="2102195"/>
          <a:ext cx="8935878" cy="1417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9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3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906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THÂN </a:t>
                      </a:r>
                      <a:endParaRPr lang="en-US" sz="15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VỎ</a:t>
                      </a:r>
                      <a:endParaRPr lang="en-US" sz="15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3767138" algn="l"/>
                        </a:tabLst>
                      </a:pPr>
                      <a:r>
                        <a:rPr lang="en-US" sz="1500" b="1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1. Tính toán, mô phỏng khí động bằng phương pháp đa độ tin cậy (1)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0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2. Tính toán, mô phỏng thiết kế kết cấu bằng phương pháp tối ưu hóa đa mục tiêu (2)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3. Công nghệ chế tạo cơ khí chính xác (3)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F3C798-597E-4952-8B62-2CF4EEE1965F}"/>
              </a:ext>
            </a:extLst>
          </p:cNvPr>
          <p:cNvSpPr txBox="1"/>
          <p:nvPr/>
        </p:nvSpPr>
        <p:spPr>
          <a:xfrm>
            <a:off x="256458" y="314737"/>
            <a:ext cx="10452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3.3.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KẾT QUẢ LÀM CHỦ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CÔNG NGHỆ LÕI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C557A9-2336-4A91-A64B-F6D9FF53D6F0}"/>
              </a:ext>
            </a:extLst>
          </p:cNvPr>
          <p:cNvSpPr/>
          <p:nvPr/>
        </p:nvSpPr>
        <p:spPr>
          <a:xfrm>
            <a:off x="0" y="385691"/>
            <a:ext cx="133350" cy="585860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0FFBF5-EB8A-438B-85DA-C314A87E88B2}"/>
              </a:ext>
            </a:extLst>
          </p:cNvPr>
          <p:cNvSpPr/>
          <p:nvPr/>
        </p:nvSpPr>
        <p:spPr>
          <a:xfrm>
            <a:off x="924883" y="859382"/>
            <a:ext cx="7971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Bảng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kết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quả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lộ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trình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làm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chủ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nghệ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lõi</a:t>
            </a:r>
            <a:endParaRPr lang="en-US" sz="1600" b="1" i="1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4EA8827-84B7-47A4-A703-751704A6F3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32384" y="1498015"/>
          <a:ext cx="8732394" cy="609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49195">
                  <a:extLst>
                    <a:ext uri="{9D8B030D-6E8A-4147-A177-3AD203B41FA5}">
                      <a16:colId xmlns:a16="http://schemas.microsoft.com/office/drawing/2014/main" val="4256384798"/>
                    </a:ext>
                  </a:extLst>
                </a:gridCol>
                <a:gridCol w="663749">
                  <a:extLst>
                    <a:ext uri="{9D8B030D-6E8A-4147-A177-3AD203B41FA5}">
                      <a16:colId xmlns:a16="http://schemas.microsoft.com/office/drawing/2014/main" val="97476442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1518954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291812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31895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7450288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499386533"/>
                    </a:ext>
                  </a:extLst>
                </a:gridCol>
              </a:tblGrid>
              <a:tr h="304865">
                <a:tc rowSpan="2"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oboto" pitchFamily="2" charset="0"/>
                          <a:ea typeface="Roboto" pitchFamily="2" charset="0"/>
                        </a:rPr>
                        <a:t>CÔNG NGHỆ LÕI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2017</a:t>
                      </a:r>
                    </a:p>
                  </a:txBody>
                  <a:tcPr marL="52267" marR="52267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AB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2018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AB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2019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AB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94727"/>
                  </a:ext>
                </a:extLst>
              </a:tr>
              <a:tr h="304833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b="1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06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06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06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9733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6ED17DD-2720-4245-96EB-20390D3E14C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49" y="2312543"/>
            <a:ext cx="190497" cy="19049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0CBDE2-6916-4E6A-99D9-1221979D9F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49" y="2806656"/>
            <a:ext cx="190497" cy="1904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73969A-5E57-49D9-9F71-4674BE7D51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49" y="3205520"/>
            <a:ext cx="190497" cy="1904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4B3EDD5-5984-4B11-A2DD-7D5A518115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30" y="3730703"/>
            <a:ext cx="190497" cy="19049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8BE8F1-0A36-4E6D-B30B-500EE8BF9F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49" y="4150308"/>
            <a:ext cx="190497" cy="1904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851539-2C5F-4BC0-98A2-EEC9D9704B1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29" y="4693083"/>
            <a:ext cx="190497" cy="1904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F6E3B50-ECDF-4C66-9A1F-2EC3346F5D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48" y="5099284"/>
            <a:ext cx="190497" cy="1904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2C311C-8E0F-49E1-9429-F9AF9DC2CC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48" y="5490945"/>
            <a:ext cx="190497" cy="1904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4296889-52A6-4305-8586-B59B277CEB8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64" y="5912776"/>
            <a:ext cx="190497" cy="1904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412EB3-9845-44D3-A24A-FDA908FEC2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04" y="6255676"/>
            <a:ext cx="190497" cy="1904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B93220D-EEF6-4790-8D3F-DF373362F8EB}"/>
              </a:ext>
            </a:extLst>
          </p:cNvPr>
          <p:cNvGrpSpPr/>
          <p:nvPr/>
        </p:nvGrpSpPr>
        <p:grpSpPr>
          <a:xfrm>
            <a:off x="389922" y="2082178"/>
            <a:ext cx="2649156" cy="1639452"/>
            <a:chOff x="924883" y="1453507"/>
            <a:chExt cx="2649156" cy="16394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CBD1FA-1764-4387-BC09-A718445B9323}"/>
                </a:ext>
              </a:extLst>
            </p:cNvPr>
            <p:cNvGrpSpPr/>
            <p:nvPr/>
          </p:nvGrpSpPr>
          <p:grpSpPr>
            <a:xfrm>
              <a:off x="924883" y="1453507"/>
              <a:ext cx="2637287" cy="298988"/>
              <a:chOff x="3673758" y="191688"/>
              <a:chExt cx="2637287" cy="29898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33E6131-4F15-4E84-B195-03800FBCDDCE}"/>
                  </a:ext>
                </a:extLst>
              </p:cNvPr>
              <p:cNvSpPr/>
              <p:nvPr/>
            </p:nvSpPr>
            <p:spPr>
              <a:xfrm>
                <a:off x="3673758" y="291762"/>
                <a:ext cx="233435" cy="198914"/>
              </a:xfrm>
              <a:prstGeom prst="rect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2EFE679-C32E-4AF4-BD9E-F88CDE68E97A}"/>
                  </a:ext>
                </a:extLst>
              </p:cNvPr>
              <p:cNvSpPr/>
              <p:nvPr/>
            </p:nvSpPr>
            <p:spPr>
              <a:xfrm>
                <a:off x="3907193" y="191688"/>
                <a:ext cx="240385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Đã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làm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chủ</a:t>
                </a:r>
                <a:endPara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4ABE84-504E-48FF-B67D-77F0C9A7FFC1}"/>
                </a:ext>
              </a:extLst>
            </p:cNvPr>
            <p:cNvGrpSpPr/>
            <p:nvPr/>
          </p:nvGrpSpPr>
          <p:grpSpPr>
            <a:xfrm>
              <a:off x="924883" y="2042272"/>
              <a:ext cx="1907501" cy="461665"/>
              <a:chOff x="5970347" y="97374"/>
              <a:chExt cx="1907501" cy="46166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2F506A9-4B3C-4A80-B2B2-3213933AB9A6}"/>
                  </a:ext>
                </a:extLst>
              </p:cNvPr>
              <p:cNvSpPr/>
              <p:nvPr/>
            </p:nvSpPr>
            <p:spPr>
              <a:xfrm>
                <a:off x="5970347" y="216683"/>
                <a:ext cx="233435" cy="198914"/>
              </a:xfrm>
              <a:prstGeom prst="rect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03C1D3-1444-4C4D-893C-43CDF33AA34D}"/>
                  </a:ext>
                </a:extLst>
              </p:cNvPr>
              <p:cNvSpPr/>
              <p:nvPr/>
            </p:nvSpPr>
            <p:spPr>
              <a:xfrm>
                <a:off x="6203782" y="97374"/>
                <a:ext cx="16740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Đang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trong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quá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trình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nghiên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cứu</a:t>
                </a:r>
                <a:endPara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B025097-DD84-4E39-8EEC-7DB3357678F0}"/>
                </a:ext>
              </a:extLst>
            </p:cNvPr>
            <p:cNvGrpSpPr/>
            <p:nvPr/>
          </p:nvGrpSpPr>
          <p:grpSpPr>
            <a:xfrm>
              <a:off x="936751" y="2815960"/>
              <a:ext cx="2637288" cy="276999"/>
              <a:chOff x="8621707" y="213677"/>
              <a:chExt cx="2637288" cy="27699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BDB06C0-7F3C-445C-AFDA-F5778652F7C1}"/>
                  </a:ext>
                </a:extLst>
              </p:cNvPr>
              <p:cNvSpPr/>
              <p:nvPr/>
            </p:nvSpPr>
            <p:spPr>
              <a:xfrm>
                <a:off x="8621707" y="291762"/>
                <a:ext cx="233436" cy="19891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897D0E1-D4B6-43DE-94EB-9EB6F12EC91C}"/>
                  </a:ext>
                </a:extLst>
              </p:cNvPr>
              <p:cNvSpPr/>
              <p:nvPr/>
            </p:nvSpPr>
            <p:spPr>
              <a:xfrm>
                <a:off x="8855143" y="213677"/>
                <a:ext cx="240385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Đặt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hàng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bên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ngoài</a:t>
                </a:r>
                <a:endPara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45" name="Picture 44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FDF3EF7B-CFF5-4C43-960E-59EE56712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290" y="2931304"/>
              <a:ext cx="131697" cy="13169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07C374C-F452-4267-9186-86767C872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8" y="1575806"/>
              <a:ext cx="154700" cy="1547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36A5C01-1B26-467F-A4D1-4E9B71BA713E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161650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F5B838E-48C3-4736-9290-D36E4C9A490F}"/>
              </a:ext>
            </a:extLst>
          </p:cNvPr>
          <p:cNvSpPr/>
          <p:nvPr/>
        </p:nvSpPr>
        <p:spPr>
          <a:xfrm>
            <a:off x="2883673" y="1977693"/>
            <a:ext cx="853200" cy="916351"/>
          </a:xfrm>
          <a:prstGeom prst="rect">
            <a:avLst/>
          </a:prstGeom>
          <a:solidFill>
            <a:srgbClr val="FAB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2AF1BC-7F24-48CD-A481-05DFE5C0ED14}"/>
              </a:ext>
            </a:extLst>
          </p:cNvPr>
          <p:cNvSpPr/>
          <p:nvPr/>
        </p:nvSpPr>
        <p:spPr>
          <a:xfrm>
            <a:off x="2883673" y="2922302"/>
            <a:ext cx="853200" cy="2811748"/>
          </a:xfrm>
          <a:prstGeom prst="rect">
            <a:avLst/>
          </a:prstGeom>
          <a:solidFill>
            <a:srgbClr val="FAB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D1F8CEE-1311-447F-A098-75F08F6A5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85909"/>
              </p:ext>
            </p:extLst>
          </p:nvPr>
        </p:nvGraphicFramePr>
        <p:xfrm>
          <a:off x="2832384" y="2922303"/>
          <a:ext cx="8761777" cy="28633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182912223"/>
                    </a:ext>
                  </a:extLst>
                </a:gridCol>
                <a:gridCol w="3934795">
                  <a:extLst>
                    <a:ext uri="{9D8B030D-6E8A-4147-A177-3AD203B41FA5}">
                      <a16:colId xmlns:a16="http://schemas.microsoft.com/office/drawing/2014/main" val="90858484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494962469"/>
                    </a:ext>
                  </a:extLst>
                </a:gridCol>
                <a:gridCol w="693666">
                  <a:extLst>
                    <a:ext uri="{9D8B030D-6E8A-4147-A177-3AD203B41FA5}">
                      <a16:colId xmlns:a16="http://schemas.microsoft.com/office/drawing/2014/main" val="1229961600"/>
                    </a:ext>
                  </a:extLst>
                </a:gridCol>
                <a:gridCol w="707688">
                  <a:extLst>
                    <a:ext uri="{9D8B030D-6E8A-4147-A177-3AD203B41FA5}">
                      <a16:colId xmlns:a16="http://schemas.microsoft.com/office/drawing/2014/main" val="2674129575"/>
                    </a:ext>
                  </a:extLst>
                </a:gridCol>
                <a:gridCol w="199414">
                  <a:extLst>
                    <a:ext uri="{9D8B030D-6E8A-4147-A177-3AD203B41FA5}">
                      <a16:colId xmlns:a16="http://schemas.microsoft.com/office/drawing/2014/main" val="2555207551"/>
                    </a:ext>
                  </a:extLst>
                </a:gridCol>
                <a:gridCol w="424701">
                  <a:extLst>
                    <a:ext uri="{9D8B030D-6E8A-4147-A177-3AD203B41FA5}">
                      <a16:colId xmlns:a16="http://schemas.microsoft.com/office/drawing/2014/main" val="2237866574"/>
                    </a:ext>
                  </a:extLst>
                </a:gridCol>
                <a:gridCol w="184899">
                  <a:extLst>
                    <a:ext uri="{9D8B030D-6E8A-4147-A177-3AD203B41FA5}">
                      <a16:colId xmlns:a16="http://schemas.microsoft.com/office/drawing/2014/main" val="2350239721"/>
                    </a:ext>
                  </a:extLst>
                </a:gridCol>
                <a:gridCol w="1001174">
                  <a:extLst>
                    <a:ext uri="{9D8B030D-6E8A-4147-A177-3AD203B41FA5}">
                      <a16:colId xmlns:a16="http://schemas.microsoft.com/office/drawing/2014/main" val="3684330895"/>
                    </a:ext>
                  </a:extLst>
                </a:gridCol>
              </a:tblGrid>
              <a:tr h="320062">
                <a:tc row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 b="1" spc="0">
                        <a:solidFill>
                          <a:schemeClr val="bg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HỆ THỐNG ĐIỆN &amp; ĐIỀU KHIỂN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1.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Thuật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toán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định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vị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INS/GPS (13)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spc="0">
                          <a:solidFill>
                            <a:srgbClr val="00B050"/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863219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2.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Thiết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kế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cảm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biến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quán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tính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độ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chính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xác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cao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(14)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57252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3. CN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dẫn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đường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và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điều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khiển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(15)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0935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4. CN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mô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phỏng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HIL/SIL (16)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928040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5. CN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đo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cao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vô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tuyến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sử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dụng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tín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hiệu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điều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chế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tần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số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liên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tục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(17)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352751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6. CN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chế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tạo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pin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nhiệt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(18)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882428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7.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Thiết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kế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,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chế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tạo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hệ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thống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bảo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hiểm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an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toàn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(19)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15790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AB9B5B7-EBA0-4505-9386-5B3CD10B3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673551"/>
              </p:ext>
            </p:extLst>
          </p:nvPr>
        </p:nvGraphicFramePr>
        <p:xfrm>
          <a:off x="2832384" y="1984628"/>
          <a:ext cx="8732394" cy="716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4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89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 b="1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ĐẦU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NỔ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3767138" algn="l"/>
                        </a:tabLst>
                      </a:pP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1. CN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thuốc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nổ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năng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l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ư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ợng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cao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(11)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2. CN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chế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tạo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ngòi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nổ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(12)</a:t>
                      </a:r>
                    </a:p>
                  </a:txBody>
                  <a:tcPr marL="52267" marR="52267" marT="0" marB="0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1C8E63C9-771F-4698-9BC0-6EAD08A513B6}"/>
              </a:ext>
            </a:extLst>
          </p:cNvPr>
          <p:cNvSpPr txBox="1"/>
          <p:nvPr/>
        </p:nvSpPr>
        <p:spPr>
          <a:xfrm>
            <a:off x="256458" y="314737"/>
            <a:ext cx="10452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3.3.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KẾT QUẢ LÀM CHỦ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CÔNG NGHỆ LÕI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(</a:t>
            </a:r>
            <a:r>
              <a:rPr 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tiếp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8A4B9A-4843-48B0-939E-045A305362C9}"/>
              </a:ext>
            </a:extLst>
          </p:cNvPr>
          <p:cNvSpPr/>
          <p:nvPr/>
        </p:nvSpPr>
        <p:spPr>
          <a:xfrm>
            <a:off x="0" y="314737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5B21023-11DA-41BB-AEE3-F85C4918DB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32384" y="1380448"/>
          <a:ext cx="8732394" cy="609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49195">
                  <a:extLst>
                    <a:ext uri="{9D8B030D-6E8A-4147-A177-3AD203B41FA5}">
                      <a16:colId xmlns:a16="http://schemas.microsoft.com/office/drawing/2014/main" val="4256384798"/>
                    </a:ext>
                  </a:extLst>
                </a:gridCol>
                <a:gridCol w="663749">
                  <a:extLst>
                    <a:ext uri="{9D8B030D-6E8A-4147-A177-3AD203B41FA5}">
                      <a16:colId xmlns:a16="http://schemas.microsoft.com/office/drawing/2014/main" val="97476442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1518954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291812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31895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7450288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499386533"/>
                    </a:ext>
                  </a:extLst>
                </a:gridCol>
              </a:tblGrid>
              <a:tr h="304865">
                <a:tc rowSpan="2"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oboto" pitchFamily="2" charset="0"/>
                          <a:ea typeface="Roboto" pitchFamily="2" charset="0"/>
                        </a:rPr>
                        <a:t>CÔNG NGHỆ LÕI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2017</a:t>
                      </a:r>
                    </a:p>
                  </a:txBody>
                  <a:tcPr marL="52267" marR="52267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AB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2018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AB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2019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AB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94727"/>
                  </a:ext>
                </a:extLst>
              </a:tr>
              <a:tr h="304833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b="1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06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06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06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97338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47F55C2D-93DA-4FA4-A5FA-B4906B9204C1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70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F65196-A682-48B6-9BEA-E62CD88DBF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004" y="2979859"/>
            <a:ext cx="190497" cy="1904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F3FB52-594D-4ABC-B89E-448B020757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04" y="3399663"/>
            <a:ext cx="190497" cy="1904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381B151-A855-44E0-AC36-A5017EC064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04" y="3838919"/>
            <a:ext cx="190497" cy="1904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F7530C2-1BB4-4A3C-9D7B-E66006632D8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03" y="4149849"/>
            <a:ext cx="190497" cy="19049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D89A8CA-4CCF-4845-B971-31DCC7298B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458" y="4589587"/>
            <a:ext cx="190497" cy="1904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696F52-62E9-4635-8544-DAB8177A4B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910" y="5000802"/>
            <a:ext cx="190497" cy="1904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90E3B76-AEE5-4B58-9744-8B01A4E181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968" y="5412017"/>
            <a:ext cx="190497" cy="190497"/>
          </a:xfrm>
          <a:prstGeom prst="rect">
            <a:avLst/>
          </a:prstGeom>
        </p:spPr>
      </p:pic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B18A070-2DCA-438E-BBB8-2EBEBAD797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6543" y="2123662"/>
            <a:ext cx="171893" cy="171893"/>
          </a:xfrm>
          <a:prstGeom prst="rect">
            <a:avLst/>
          </a:prstGeom>
        </p:spPr>
      </p:pic>
      <p:pic>
        <p:nvPicPr>
          <p:cNvPr id="42" name="Picture 4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06F9451-BEB4-4707-90D4-68B1D044CE1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6542" y="2450186"/>
            <a:ext cx="171893" cy="171893"/>
          </a:xfrm>
          <a:prstGeom prst="rect">
            <a:avLst/>
          </a:prstGeom>
        </p:spPr>
      </p:pic>
      <p:pic>
        <p:nvPicPr>
          <p:cNvPr id="43" name="Picture 4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4603EE5-FF44-46B3-9AF5-47EE7E3C3DD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2290" y="2931304"/>
            <a:ext cx="131697" cy="1316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DC6BBA8-218C-4138-AD46-12DB075363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8" y="1575806"/>
            <a:ext cx="154700" cy="1547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A59E545-FE6C-4580-AC6F-BF92D8579883}"/>
              </a:ext>
            </a:extLst>
          </p:cNvPr>
          <p:cNvGrpSpPr/>
          <p:nvPr/>
        </p:nvGrpSpPr>
        <p:grpSpPr>
          <a:xfrm>
            <a:off x="389922" y="2082178"/>
            <a:ext cx="2649156" cy="1639452"/>
            <a:chOff x="924883" y="1453507"/>
            <a:chExt cx="2649156" cy="163945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98DD023-FE2E-495E-A21E-45C490E7EEA7}"/>
                </a:ext>
              </a:extLst>
            </p:cNvPr>
            <p:cNvGrpSpPr/>
            <p:nvPr/>
          </p:nvGrpSpPr>
          <p:grpSpPr>
            <a:xfrm>
              <a:off x="924883" y="1453507"/>
              <a:ext cx="2637287" cy="298988"/>
              <a:chOff x="3673758" y="191688"/>
              <a:chExt cx="2637287" cy="29898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F93F2E2-4C4A-4E99-B502-4C5CA35D023D}"/>
                  </a:ext>
                </a:extLst>
              </p:cNvPr>
              <p:cNvSpPr/>
              <p:nvPr/>
            </p:nvSpPr>
            <p:spPr>
              <a:xfrm>
                <a:off x="3673758" y="291762"/>
                <a:ext cx="233435" cy="198914"/>
              </a:xfrm>
              <a:prstGeom prst="rect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FDB2CB0-03E6-408C-BF98-93C45CA001FB}"/>
                  </a:ext>
                </a:extLst>
              </p:cNvPr>
              <p:cNvSpPr/>
              <p:nvPr/>
            </p:nvSpPr>
            <p:spPr>
              <a:xfrm>
                <a:off x="3907193" y="191688"/>
                <a:ext cx="240385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Đã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làm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chủ</a:t>
                </a:r>
                <a:endPara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BEE79A3-DC24-4BC0-913C-584039D482EF}"/>
                </a:ext>
              </a:extLst>
            </p:cNvPr>
            <p:cNvGrpSpPr/>
            <p:nvPr/>
          </p:nvGrpSpPr>
          <p:grpSpPr>
            <a:xfrm>
              <a:off x="924883" y="2042272"/>
              <a:ext cx="1907501" cy="461665"/>
              <a:chOff x="5970347" y="97374"/>
              <a:chExt cx="1907501" cy="46166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5627D38-4389-4BA4-9D38-9E8147201B81}"/>
                  </a:ext>
                </a:extLst>
              </p:cNvPr>
              <p:cNvSpPr/>
              <p:nvPr/>
            </p:nvSpPr>
            <p:spPr>
              <a:xfrm>
                <a:off x="5970347" y="216683"/>
                <a:ext cx="233435" cy="198914"/>
              </a:xfrm>
              <a:prstGeom prst="rect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4CD87DF-DF36-402A-87CC-DCC097101A78}"/>
                  </a:ext>
                </a:extLst>
              </p:cNvPr>
              <p:cNvSpPr/>
              <p:nvPr/>
            </p:nvSpPr>
            <p:spPr>
              <a:xfrm>
                <a:off x="6203782" y="97374"/>
                <a:ext cx="16740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Đang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trong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quá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trình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nghiên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cứu</a:t>
                </a:r>
                <a:endPara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46A26-BF29-42B1-B7C2-1D91572FDB90}"/>
                </a:ext>
              </a:extLst>
            </p:cNvPr>
            <p:cNvGrpSpPr/>
            <p:nvPr/>
          </p:nvGrpSpPr>
          <p:grpSpPr>
            <a:xfrm>
              <a:off x="936751" y="2815960"/>
              <a:ext cx="2637288" cy="276999"/>
              <a:chOff x="8621707" y="213677"/>
              <a:chExt cx="2637288" cy="276999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9786230-1107-42E1-AC25-489E240A463B}"/>
                  </a:ext>
                </a:extLst>
              </p:cNvPr>
              <p:cNvSpPr/>
              <p:nvPr/>
            </p:nvSpPr>
            <p:spPr>
              <a:xfrm>
                <a:off x="8621707" y="291762"/>
                <a:ext cx="233436" cy="19891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A5D89D1-3CD9-4C62-BD2C-E0578F90CE72}"/>
                  </a:ext>
                </a:extLst>
              </p:cNvPr>
              <p:cNvSpPr/>
              <p:nvPr/>
            </p:nvSpPr>
            <p:spPr>
              <a:xfrm>
                <a:off x="8855143" y="213677"/>
                <a:ext cx="240385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Đặt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hàng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bên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ngoài</a:t>
                </a:r>
                <a:endPara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49" name="Picture 48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AF2CDC41-9FE1-4225-909A-0CDD1E421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290" y="2931304"/>
              <a:ext cx="131697" cy="13169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BC03B60-B419-4FFD-AD07-5B4184361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8" y="1575806"/>
              <a:ext cx="154700" cy="154700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E63F784-41B0-49F8-88CE-DFECDB8B85FA}"/>
              </a:ext>
            </a:extLst>
          </p:cNvPr>
          <p:cNvSpPr/>
          <p:nvPr/>
        </p:nvSpPr>
        <p:spPr>
          <a:xfrm>
            <a:off x="924883" y="859382"/>
            <a:ext cx="7971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Bảng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kết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quả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lộ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trình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làm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chủ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nghệ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lõi</a:t>
            </a:r>
            <a:endParaRPr lang="en-US" sz="1600" b="1" i="1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2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95E48E-1BD1-41BA-9C49-465D208B2E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r="10023"/>
          <a:stretch/>
        </p:blipFill>
        <p:spPr>
          <a:xfrm>
            <a:off x="0" y="0"/>
            <a:ext cx="5275385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BE73EF-8582-4268-B322-83C28B2A2A7D}"/>
              </a:ext>
            </a:extLst>
          </p:cNvPr>
          <p:cNvSpPr/>
          <p:nvPr/>
        </p:nvSpPr>
        <p:spPr>
          <a:xfrm>
            <a:off x="14141" y="0"/>
            <a:ext cx="5275385" cy="6858000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3AD08-E50C-4E84-B0BA-01323CF1743C}"/>
              </a:ext>
            </a:extLst>
          </p:cNvPr>
          <p:cNvSpPr txBox="1"/>
          <p:nvPr/>
        </p:nvSpPr>
        <p:spPr>
          <a:xfrm>
            <a:off x="2657704" y="1816616"/>
            <a:ext cx="285302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01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D3FEB14-52EB-4B88-85AD-509F64B6C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730" y="2693061"/>
            <a:ext cx="4046225" cy="163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NHIỆM VỤ A1 Đ</a:t>
            </a:r>
            <a:r>
              <a:rPr lang="vi-V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Ư</a:t>
            </a:r>
            <a:r>
              <a:rPr lang="en-US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ỢC GIAO</a:t>
            </a:r>
            <a:endParaRPr lang="en-US" altLang="en-US" sz="440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CF46CE-E81D-48A4-9385-88AACE859B5D}"/>
              </a:ext>
            </a:extLst>
          </p:cNvPr>
          <p:cNvSpPr/>
          <p:nvPr/>
        </p:nvSpPr>
        <p:spPr>
          <a:xfrm>
            <a:off x="5276596" y="1756971"/>
            <a:ext cx="140301" cy="3344057"/>
          </a:xfrm>
          <a:prstGeom prst="rect">
            <a:avLst/>
          </a:prstGeom>
          <a:solidFill>
            <a:srgbClr val="3D8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3C628D-CC9B-44BE-B57A-5F2C4F0D2060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44</a:t>
            </a:r>
            <a:endParaRPr lang="en-US" sz="2400" b="1" spc="-10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8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1DC513F-0363-40A8-9A35-6F3B11EE4EC8}"/>
              </a:ext>
            </a:extLst>
          </p:cNvPr>
          <p:cNvSpPr/>
          <p:nvPr/>
        </p:nvSpPr>
        <p:spPr>
          <a:xfrm>
            <a:off x="2647485" y="3754065"/>
            <a:ext cx="853200" cy="843480"/>
          </a:xfrm>
          <a:prstGeom prst="rect">
            <a:avLst/>
          </a:prstGeom>
          <a:solidFill>
            <a:srgbClr val="FAB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8B122E-3B47-4A0A-9C22-E465B6E3C311}"/>
              </a:ext>
            </a:extLst>
          </p:cNvPr>
          <p:cNvSpPr/>
          <p:nvPr/>
        </p:nvSpPr>
        <p:spPr>
          <a:xfrm>
            <a:off x="2664685" y="4682278"/>
            <a:ext cx="853200" cy="1055370"/>
          </a:xfrm>
          <a:prstGeom prst="rect">
            <a:avLst/>
          </a:prstGeom>
          <a:solidFill>
            <a:srgbClr val="FAB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F2B61C6-B380-401F-AB26-44F42EF938F9}"/>
              </a:ext>
            </a:extLst>
          </p:cNvPr>
          <p:cNvSpPr/>
          <p:nvPr/>
        </p:nvSpPr>
        <p:spPr>
          <a:xfrm>
            <a:off x="2656202" y="1854119"/>
            <a:ext cx="853200" cy="1853786"/>
          </a:xfrm>
          <a:prstGeom prst="rect">
            <a:avLst/>
          </a:prstGeom>
          <a:solidFill>
            <a:srgbClr val="FAB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2BB6C917-A753-438F-BE08-CEED4A7DB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18075"/>
              </p:ext>
            </p:extLst>
          </p:nvPr>
        </p:nvGraphicFramePr>
        <p:xfrm>
          <a:off x="2613396" y="4682278"/>
          <a:ext cx="8761777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182912223"/>
                    </a:ext>
                  </a:extLst>
                </a:gridCol>
                <a:gridCol w="3934795">
                  <a:extLst>
                    <a:ext uri="{9D8B030D-6E8A-4147-A177-3AD203B41FA5}">
                      <a16:colId xmlns:a16="http://schemas.microsoft.com/office/drawing/2014/main" val="90858484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494962469"/>
                    </a:ext>
                  </a:extLst>
                </a:gridCol>
                <a:gridCol w="693666">
                  <a:extLst>
                    <a:ext uri="{9D8B030D-6E8A-4147-A177-3AD203B41FA5}">
                      <a16:colId xmlns:a16="http://schemas.microsoft.com/office/drawing/2014/main" val="1229961600"/>
                    </a:ext>
                  </a:extLst>
                </a:gridCol>
                <a:gridCol w="707688">
                  <a:extLst>
                    <a:ext uri="{9D8B030D-6E8A-4147-A177-3AD203B41FA5}">
                      <a16:colId xmlns:a16="http://schemas.microsoft.com/office/drawing/2014/main" val="2674129575"/>
                    </a:ext>
                  </a:extLst>
                </a:gridCol>
                <a:gridCol w="199414">
                  <a:extLst>
                    <a:ext uri="{9D8B030D-6E8A-4147-A177-3AD203B41FA5}">
                      <a16:colId xmlns:a16="http://schemas.microsoft.com/office/drawing/2014/main" val="2555207551"/>
                    </a:ext>
                  </a:extLst>
                </a:gridCol>
                <a:gridCol w="424701">
                  <a:extLst>
                    <a:ext uri="{9D8B030D-6E8A-4147-A177-3AD203B41FA5}">
                      <a16:colId xmlns:a16="http://schemas.microsoft.com/office/drawing/2014/main" val="2237866574"/>
                    </a:ext>
                  </a:extLst>
                </a:gridCol>
                <a:gridCol w="184899">
                  <a:extLst>
                    <a:ext uri="{9D8B030D-6E8A-4147-A177-3AD203B41FA5}">
                      <a16:colId xmlns:a16="http://schemas.microsoft.com/office/drawing/2014/main" val="2350239721"/>
                    </a:ext>
                  </a:extLst>
                </a:gridCol>
                <a:gridCol w="1001174">
                  <a:extLst>
                    <a:ext uri="{9D8B030D-6E8A-4147-A177-3AD203B41FA5}">
                      <a16:colId xmlns:a16="http://schemas.microsoft.com/office/drawing/2014/main" val="3684330895"/>
                    </a:ext>
                  </a:extLst>
                </a:gridCol>
              </a:tblGrid>
              <a:tr h="32006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 b="1" spc="0">
                        <a:solidFill>
                          <a:schemeClr val="bg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ĐỘNG C</a:t>
                      </a:r>
                      <a:r>
                        <a:rPr lang="vi-VN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Ơ</a:t>
                      </a:r>
                      <a:r>
                        <a:rPr lang="en-US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PHÓNG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1. CN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chế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tạo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thuốc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phóng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hỗn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hợp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có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nhiệt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lượng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và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tốc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độ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cháy</a:t>
                      </a:r>
                      <a:r>
                        <a:rPr lang="vi-VN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cao (24)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spc="0">
                          <a:solidFill>
                            <a:srgbClr val="00B050"/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863219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2. CN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vật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liệu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cách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nhiệt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,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chịu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nhiệt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và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chịu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mài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mòn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(25)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57252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298CAD8-7777-4ECE-9069-6AE7301F5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03905"/>
              </p:ext>
            </p:extLst>
          </p:nvPr>
        </p:nvGraphicFramePr>
        <p:xfrm>
          <a:off x="2608896" y="3760999"/>
          <a:ext cx="8732394" cy="8412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4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1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8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HỆ THỐNG LÁI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3767138" algn="l"/>
                        </a:tabLst>
                      </a:pP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1.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Công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nghệ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chế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tạo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hộp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số</a:t>
                      </a:r>
                      <a:r>
                        <a:rPr lang="en-US" sz="1500" b="1" kern="1200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(23)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203B70C4-4F39-453B-837E-927F7BC9F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877102"/>
              </p:ext>
            </p:extLst>
          </p:nvPr>
        </p:nvGraphicFramePr>
        <p:xfrm>
          <a:off x="2604913" y="1843596"/>
          <a:ext cx="8732394" cy="1920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653502254"/>
                    </a:ext>
                  </a:extLst>
                </a:gridCol>
                <a:gridCol w="3924146">
                  <a:extLst>
                    <a:ext uri="{9D8B030D-6E8A-4147-A177-3AD203B41FA5}">
                      <a16:colId xmlns:a16="http://schemas.microsoft.com/office/drawing/2014/main" val="1511811875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305873319"/>
                    </a:ext>
                  </a:extLst>
                </a:gridCol>
                <a:gridCol w="690154">
                  <a:extLst>
                    <a:ext uri="{9D8B030D-6E8A-4147-A177-3AD203B41FA5}">
                      <a16:colId xmlns:a16="http://schemas.microsoft.com/office/drawing/2014/main" val="2461372439"/>
                    </a:ext>
                  </a:extLst>
                </a:gridCol>
                <a:gridCol w="635754">
                  <a:extLst>
                    <a:ext uri="{9D8B030D-6E8A-4147-A177-3AD203B41FA5}">
                      <a16:colId xmlns:a16="http://schemas.microsoft.com/office/drawing/2014/main" val="1154955881"/>
                    </a:ext>
                  </a:extLst>
                </a:gridCol>
                <a:gridCol w="685046">
                  <a:extLst>
                    <a:ext uri="{9D8B030D-6E8A-4147-A177-3AD203B41FA5}">
                      <a16:colId xmlns:a16="http://schemas.microsoft.com/office/drawing/2014/main" val="2668100049"/>
                    </a:ext>
                  </a:extLst>
                </a:gridCol>
                <a:gridCol w="648454">
                  <a:extLst>
                    <a:ext uri="{9D8B030D-6E8A-4147-A177-3AD203B41FA5}">
                      <a16:colId xmlns:a16="http://schemas.microsoft.com/office/drawing/2014/main" val="436361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803831186"/>
                    </a:ext>
                  </a:extLst>
                </a:gridCol>
              </a:tblGrid>
              <a:tr h="320062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ĐỘNG CƠ HÀNH TRÌNH</a:t>
                      </a:r>
                      <a:endParaRPr lang="en-US" sz="15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1. CN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tính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toán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,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thiết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kế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lá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máy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nén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và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tuốc</a:t>
                      </a:r>
                      <a:r>
                        <a:rPr lang="en-US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bin (20)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2000" b="1" spc="0">
                          <a:solidFill>
                            <a:srgbClr val="00B050"/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2000" b="1" spc="0">
                        <a:solidFill>
                          <a:srgbClr val="00B05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33706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2. CN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chế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tạo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lá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máy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nén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và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tuốc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bin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bằng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phương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pháp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đúc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chân không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mẫu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chảy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(21)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0" b="1" spc="0">
                        <a:solidFill>
                          <a:srgbClr val="00B05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351115"/>
                  </a:ext>
                </a:extLst>
              </a:tr>
              <a:tr h="373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3.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Kỹ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thuật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tính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toán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,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thiết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kế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các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hệ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thống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của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động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cơ (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hệ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thống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điều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khiển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,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hệ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thống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khởi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spc="0" baseline="0" err="1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động</a:t>
                      </a:r>
                      <a:r>
                        <a:rPr lang="vi-VN" sz="1500" b="1" spc="0" baseline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) (22)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EE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20115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B959DAA-89C9-493F-BDB3-ADBDA07CD98B}"/>
              </a:ext>
            </a:extLst>
          </p:cNvPr>
          <p:cNvSpPr txBox="1"/>
          <p:nvPr/>
        </p:nvSpPr>
        <p:spPr>
          <a:xfrm>
            <a:off x="256458" y="314737"/>
            <a:ext cx="10452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3.3.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KẾT QUẢ LÀM CHỦ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CÔNG NGHỆ LÕI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(</a:t>
            </a:r>
            <a:r>
              <a:rPr 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tiếp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68438-AF5A-4EB7-998C-E1BF11989566}"/>
              </a:ext>
            </a:extLst>
          </p:cNvPr>
          <p:cNvSpPr/>
          <p:nvPr/>
        </p:nvSpPr>
        <p:spPr>
          <a:xfrm>
            <a:off x="0" y="314737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F68CF4D3-4141-4381-9A5C-E7CF708C6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839302"/>
              </p:ext>
            </p:extLst>
          </p:nvPr>
        </p:nvGraphicFramePr>
        <p:xfrm>
          <a:off x="2604913" y="1226964"/>
          <a:ext cx="8732394" cy="609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49195">
                  <a:extLst>
                    <a:ext uri="{9D8B030D-6E8A-4147-A177-3AD203B41FA5}">
                      <a16:colId xmlns:a16="http://schemas.microsoft.com/office/drawing/2014/main" val="4256384798"/>
                    </a:ext>
                  </a:extLst>
                </a:gridCol>
                <a:gridCol w="663749">
                  <a:extLst>
                    <a:ext uri="{9D8B030D-6E8A-4147-A177-3AD203B41FA5}">
                      <a16:colId xmlns:a16="http://schemas.microsoft.com/office/drawing/2014/main" val="97476442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1518954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291812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31895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7450288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499386533"/>
                    </a:ext>
                  </a:extLst>
                </a:gridCol>
              </a:tblGrid>
              <a:tr h="304865">
                <a:tc rowSpan="2"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oboto" pitchFamily="2" charset="0"/>
                          <a:ea typeface="Roboto" pitchFamily="2" charset="0"/>
                        </a:rPr>
                        <a:t>CÔNG NGHỆ LÕI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2017</a:t>
                      </a:r>
                    </a:p>
                  </a:txBody>
                  <a:tcPr marL="52267" marR="52267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AB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2018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AB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2019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AB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94727"/>
                  </a:ext>
                </a:extLst>
              </a:tr>
              <a:tr h="304833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b="1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06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06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06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97338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3BDB6143-0833-4223-8125-806641F81D9F}"/>
              </a:ext>
            </a:extLst>
          </p:cNvPr>
          <p:cNvSpPr/>
          <p:nvPr/>
        </p:nvSpPr>
        <p:spPr>
          <a:xfrm>
            <a:off x="2664685" y="5822380"/>
            <a:ext cx="853200" cy="960187"/>
          </a:xfrm>
          <a:prstGeom prst="rect">
            <a:avLst/>
          </a:prstGeom>
          <a:solidFill>
            <a:srgbClr val="FAB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7FC680D1-D38F-4DB3-A531-5553A38DF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249118"/>
              </p:ext>
            </p:extLst>
          </p:nvPr>
        </p:nvGraphicFramePr>
        <p:xfrm>
          <a:off x="2613396" y="5822381"/>
          <a:ext cx="8761777" cy="960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182912223"/>
                    </a:ext>
                  </a:extLst>
                </a:gridCol>
                <a:gridCol w="3934795">
                  <a:extLst>
                    <a:ext uri="{9D8B030D-6E8A-4147-A177-3AD203B41FA5}">
                      <a16:colId xmlns:a16="http://schemas.microsoft.com/office/drawing/2014/main" val="90858484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494962469"/>
                    </a:ext>
                  </a:extLst>
                </a:gridCol>
                <a:gridCol w="693666">
                  <a:extLst>
                    <a:ext uri="{9D8B030D-6E8A-4147-A177-3AD203B41FA5}">
                      <a16:colId xmlns:a16="http://schemas.microsoft.com/office/drawing/2014/main" val="1229961600"/>
                    </a:ext>
                  </a:extLst>
                </a:gridCol>
                <a:gridCol w="707688">
                  <a:extLst>
                    <a:ext uri="{9D8B030D-6E8A-4147-A177-3AD203B41FA5}">
                      <a16:colId xmlns:a16="http://schemas.microsoft.com/office/drawing/2014/main" val="2674129575"/>
                    </a:ext>
                  </a:extLst>
                </a:gridCol>
                <a:gridCol w="199414">
                  <a:extLst>
                    <a:ext uri="{9D8B030D-6E8A-4147-A177-3AD203B41FA5}">
                      <a16:colId xmlns:a16="http://schemas.microsoft.com/office/drawing/2014/main" val="2555207551"/>
                    </a:ext>
                  </a:extLst>
                </a:gridCol>
                <a:gridCol w="424701">
                  <a:extLst>
                    <a:ext uri="{9D8B030D-6E8A-4147-A177-3AD203B41FA5}">
                      <a16:colId xmlns:a16="http://schemas.microsoft.com/office/drawing/2014/main" val="2237866574"/>
                    </a:ext>
                  </a:extLst>
                </a:gridCol>
                <a:gridCol w="184899">
                  <a:extLst>
                    <a:ext uri="{9D8B030D-6E8A-4147-A177-3AD203B41FA5}">
                      <a16:colId xmlns:a16="http://schemas.microsoft.com/office/drawing/2014/main" val="2350239721"/>
                    </a:ext>
                  </a:extLst>
                </a:gridCol>
                <a:gridCol w="1001174">
                  <a:extLst>
                    <a:ext uri="{9D8B030D-6E8A-4147-A177-3AD203B41FA5}">
                      <a16:colId xmlns:a16="http://schemas.microsoft.com/office/drawing/2014/main" val="3684330895"/>
                    </a:ext>
                  </a:extLst>
                </a:gridCol>
              </a:tblGrid>
              <a:tr h="320062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300" b="1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b="1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HỆ THỐNG PHÓNG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vi-VN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1. </a:t>
                      </a:r>
                      <a:r>
                        <a:rPr lang="vi-VN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Thuật</a:t>
                      </a:r>
                      <a:r>
                        <a:rPr lang="vi-VN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toán</a:t>
                      </a:r>
                      <a:r>
                        <a:rPr lang="vi-VN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tối</a:t>
                      </a:r>
                      <a:r>
                        <a:rPr lang="vi-VN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ưu </a:t>
                      </a:r>
                      <a:r>
                        <a:rPr lang="vi-VN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hiệu</a:t>
                      </a:r>
                      <a:r>
                        <a:rPr lang="vi-VN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quả</a:t>
                      </a:r>
                      <a:r>
                        <a:rPr lang="vi-VN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chiến</a:t>
                      </a:r>
                      <a:r>
                        <a:rPr lang="vi-VN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vi-VN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đấu</a:t>
                      </a:r>
                      <a:r>
                        <a:rPr lang="vi-VN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(26)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spc="0">
                          <a:solidFill>
                            <a:srgbClr val="00B050"/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863219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2. CN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chế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tạo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thanh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xoắn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(27)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50399"/>
                  </a:ext>
                </a:extLst>
              </a:tr>
              <a:tr h="3200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3. CN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chế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tạo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bu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lông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tích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500" b="1" kern="1200" spc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lực</a:t>
                      </a:r>
                      <a:r>
                        <a:rPr lang="en-US" sz="1500" b="1" kern="1200" spc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(28)</a:t>
                      </a:r>
                    </a:p>
                  </a:txBody>
                  <a:tcPr marL="52267" marR="52267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spc="0">
                        <a:solidFill>
                          <a:srgbClr val="FFFF00"/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B9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200" spc="0">
                          <a:effectLst/>
                          <a:latin typeface="Roboto light" pitchFamily="2" charset="0"/>
                          <a:ea typeface="Roboto light" pitchFamily="2" charset="0"/>
                          <a:cs typeface="Arial" pitchFamily="34" charset="0"/>
                        </a:rPr>
                        <a:t> </a:t>
                      </a:r>
                      <a:endParaRPr lang="en-US" sz="1200" spc="0">
                        <a:effectLst/>
                        <a:latin typeface="Roboto light" pitchFamily="2" charset="0"/>
                        <a:ea typeface="Roboto light" pitchFamily="2" charset="0"/>
                        <a:cs typeface="Arial" pitchFamily="34" charset="0"/>
                      </a:endParaRPr>
                    </a:p>
                  </a:txBody>
                  <a:tcPr marL="52267" marR="5226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57252"/>
                  </a:ext>
                </a:extLst>
              </a:tr>
            </a:tbl>
          </a:graphicData>
        </a:graphic>
      </p:graphicFrame>
      <p:sp>
        <p:nvSpPr>
          <p:cNvPr id="65" name="Rectangle 64">
            <a:extLst>
              <a:ext uri="{FF2B5EF4-FFF2-40B4-BE49-F238E27FC236}">
                <a16:creationId xmlns:a16="http://schemas.microsoft.com/office/drawing/2014/main" id="{DEC3B90A-A6F4-4B05-A934-763CDF9099C3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71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C2A6B7-ED75-445B-82CA-7E3408B4C8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48" y="5401691"/>
            <a:ext cx="190497" cy="1904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B41BF0-8433-40D1-8BA6-62DA2B9E70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47" y="4865274"/>
            <a:ext cx="190497" cy="1904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D57841-04AB-4A57-92E9-BD87082B5CD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3" y="4091428"/>
            <a:ext cx="190497" cy="1904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496C713-AA24-469B-AA84-8A72FA1B3B7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63" y="3479202"/>
            <a:ext cx="190497" cy="190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5A5C1F-D52F-49A8-981D-E8434A49C0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62" y="3115990"/>
            <a:ext cx="190497" cy="1904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5F9DB3-C8EA-4ADE-AEC0-BCB7A7F6EB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312" y="2595944"/>
            <a:ext cx="190497" cy="1904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ACB011-DB2F-4AB4-A580-AF15CD8223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61" y="2013562"/>
            <a:ext cx="190497" cy="1904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9DDEAF-DFA9-46D0-9BB3-2B4DEE7B15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91" y="5883401"/>
            <a:ext cx="190497" cy="1904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8B35EE4-F307-4F56-9368-6F8EE4698C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91" y="6207224"/>
            <a:ext cx="190497" cy="1904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913F48A-039C-4C14-A4CC-3E3073B4BD0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91" y="6527834"/>
            <a:ext cx="190497" cy="190497"/>
          </a:xfrm>
          <a:prstGeom prst="rect">
            <a:avLst/>
          </a:prstGeom>
        </p:spPr>
      </p:pic>
      <p:pic>
        <p:nvPicPr>
          <p:cNvPr id="35" name="Picture 3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B4F7A2B-7005-4D7F-8017-46AEA2E347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574" y="2642643"/>
            <a:ext cx="131697" cy="1316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A146A8C-B8DB-4ED4-89DA-4D7BE0E4A2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72" y="1287145"/>
            <a:ext cx="154700" cy="1547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0F4D5F9-2236-44C9-A93B-BE34DBF5837D}"/>
              </a:ext>
            </a:extLst>
          </p:cNvPr>
          <p:cNvGrpSpPr/>
          <p:nvPr/>
        </p:nvGrpSpPr>
        <p:grpSpPr>
          <a:xfrm>
            <a:off x="389922" y="2082178"/>
            <a:ext cx="2649156" cy="1639452"/>
            <a:chOff x="924883" y="1453507"/>
            <a:chExt cx="2649156" cy="163945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1348BC4-0142-4F3A-9603-950C38A438ED}"/>
                </a:ext>
              </a:extLst>
            </p:cNvPr>
            <p:cNvGrpSpPr/>
            <p:nvPr/>
          </p:nvGrpSpPr>
          <p:grpSpPr>
            <a:xfrm>
              <a:off x="924883" y="1453507"/>
              <a:ext cx="2637287" cy="298988"/>
              <a:chOff x="3673758" y="191688"/>
              <a:chExt cx="2637287" cy="29898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A7A0314-7319-48E9-8A75-8C890B8A84F1}"/>
                  </a:ext>
                </a:extLst>
              </p:cNvPr>
              <p:cNvSpPr/>
              <p:nvPr/>
            </p:nvSpPr>
            <p:spPr>
              <a:xfrm>
                <a:off x="3673758" y="291762"/>
                <a:ext cx="233435" cy="198914"/>
              </a:xfrm>
              <a:prstGeom prst="rect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E592DCD-1AA0-4D4E-B532-C303F78C4817}"/>
                  </a:ext>
                </a:extLst>
              </p:cNvPr>
              <p:cNvSpPr/>
              <p:nvPr/>
            </p:nvSpPr>
            <p:spPr>
              <a:xfrm>
                <a:off x="3907193" y="191688"/>
                <a:ext cx="240385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Đã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làm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chủ</a:t>
                </a:r>
                <a:endPara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54B67B6-E47C-4B2E-874A-ED204A8D4596}"/>
                </a:ext>
              </a:extLst>
            </p:cNvPr>
            <p:cNvGrpSpPr/>
            <p:nvPr/>
          </p:nvGrpSpPr>
          <p:grpSpPr>
            <a:xfrm>
              <a:off x="924883" y="2042272"/>
              <a:ext cx="1907501" cy="461665"/>
              <a:chOff x="5970347" y="97374"/>
              <a:chExt cx="1907501" cy="46166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95F809C-6B30-4A25-BA35-24F6D7A769D3}"/>
                  </a:ext>
                </a:extLst>
              </p:cNvPr>
              <p:cNvSpPr/>
              <p:nvPr/>
            </p:nvSpPr>
            <p:spPr>
              <a:xfrm>
                <a:off x="5970347" y="216683"/>
                <a:ext cx="233435" cy="198914"/>
              </a:xfrm>
              <a:prstGeom prst="rect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7E2F011-8BB5-4CB9-AF6C-6453521A13A1}"/>
                  </a:ext>
                </a:extLst>
              </p:cNvPr>
              <p:cNvSpPr/>
              <p:nvPr/>
            </p:nvSpPr>
            <p:spPr>
              <a:xfrm>
                <a:off x="6203782" y="97374"/>
                <a:ext cx="167406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Đang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trong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quá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trình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nghiên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cứu</a:t>
                </a:r>
                <a:endPara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6558694-1279-4529-B579-1DD988EDDB55}"/>
                </a:ext>
              </a:extLst>
            </p:cNvPr>
            <p:cNvGrpSpPr/>
            <p:nvPr/>
          </p:nvGrpSpPr>
          <p:grpSpPr>
            <a:xfrm>
              <a:off x="936751" y="2815960"/>
              <a:ext cx="2637288" cy="276999"/>
              <a:chOff x="8621707" y="213677"/>
              <a:chExt cx="2637288" cy="27699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FFAA1FF-1AA3-4BFE-ADA0-EE1ECC57940F}"/>
                  </a:ext>
                </a:extLst>
              </p:cNvPr>
              <p:cNvSpPr/>
              <p:nvPr/>
            </p:nvSpPr>
            <p:spPr>
              <a:xfrm>
                <a:off x="8621707" y="291762"/>
                <a:ext cx="233436" cy="19891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A881CA9-E7E5-4416-86AB-F8E84507E57B}"/>
                  </a:ext>
                </a:extLst>
              </p:cNvPr>
              <p:cNvSpPr/>
              <p:nvPr/>
            </p:nvSpPr>
            <p:spPr>
              <a:xfrm>
                <a:off x="8855143" y="213677"/>
                <a:ext cx="240385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Đặt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hàng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bên</a:t>
                </a:r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sz="12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ngoài</a:t>
                </a:r>
                <a:endPara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44" name="Picture 43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8FF19BF2-6DC6-48D2-8682-695D77F9E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290" y="2931304"/>
              <a:ext cx="131697" cy="13169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009C2D5-D083-4E8E-9076-3F640596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8" y="1575806"/>
              <a:ext cx="154700" cy="154700"/>
            </a:xfrm>
            <a:prstGeom prst="rect">
              <a:avLst/>
            </a:prstGeom>
          </p:spPr>
        </p:pic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A2AFE15-828B-4856-93E6-2E0059E13DD4}"/>
              </a:ext>
            </a:extLst>
          </p:cNvPr>
          <p:cNvSpPr/>
          <p:nvPr/>
        </p:nvSpPr>
        <p:spPr>
          <a:xfrm>
            <a:off x="924883" y="859382"/>
            <a:ext cx="7971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Bảng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kết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quả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và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lộ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trình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làm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chủ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công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nghệ</a:t>
            </a:r>
            <a:r>
              <a:rPr 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</a:t>
            </a:r>
            <a:r>
              <a:rPr lang="en-US" sz="1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lõi</a:t>
            </a:r>
            <a:endParaRPr lang="en-US" sz="1600" b="1" i="1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2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8E17F9-2D2C-4581-B630-421F7634A162}"/>
              </a:ext>
            </a:extLst>
          </p:cNvPr>
          <p:cNvSpPr/>
          <p:nvPr/>
        </p:nvSpPr>
        <p:spPr>
          <a:xfrm>
            <a:off x="772414" y="1179372"/>
            <a:ext cx="9457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b="1">
                <a:solidFill>
                  <a:srgbClr val="D78430"/>
                </a:solidFill>
                <a:latin typeface="Roboto" pitchFamily="2" charset="0"/>
                <a:ea typeface="Roboto" pitchFamily="2" charset="0"/>
              </a:rPr>
              <a:t>40</a:t>
            </a: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chủng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loại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vật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liệu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chính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trên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Quả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đạn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và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Ống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phóng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trong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đó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BC955A-FB19-4CCA-97EF-4FD120B249DD}"/>
              </a:ext>
            </a:extLst>
          </p:cNvPr>
          <p:cNvSpPr txBox="1"/>
          <p:nvPr/>
        </p:nvSpPr>
        <p:spPr>
          <a:xfrm>
            <a:off x="256458" y="397332"/>
            <a:ext cx="10452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3.3.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KẾT QUẢ LÀM CHỦ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CÔNG NGHỆ LÕI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(</a:t>
            </a:r>
            <a:r>
              <a:rPr 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tiếp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84FAAB-7EC6-4AE2-9906-E610155D45B9}"/>
              </a:ext>
            </a:extLst>
          </p:cNvPr>
          <p:cNvSpPr/>
          <p:nvPr/>
        </p:nvSpPr>
        <p:spPr>
          <a:xfrm>
            <a:off x="0" y="314737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B8B8D3-6397-4CD1-A43B-6FB479F54D50}"/>
              </a:ext>
            </a:extLst>
          </p:cNvPr>
          <p:cNvGrpSpPr/>
          <p:nvPr/>
        </p:nvGrpSpPr>
        <p:grpSpPr>
          <a:xfrm>
            <a:off x="1562100" y="2217873"/>
            <a:ext cx="8420100" cy="3668576"/>
            <a:chOff x="1562100" y="2217873"/>
            <a:chExt cx="8420100" cy="36685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EF8ACD-DAD8-432B-A38C-6904B093F323}"/>
                </a:ext>
              </a:extLst>
            </p:cNvPr>
            <p:cNvGrpSpPr/>
            <p:nvPr/>
          </p:nvGrpSpPr>
          <p:grpSpPr>
            <a:xfrm>
              <a:off x="1562100" y="2217873"/>
              <a:ext cx="8420100" cy="3668576"/>
              <a:chOff x="-2876550" y="2743199"/>
              <a:chExt cx="8420100" cy="366857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9739C4-FBF5-4F05-B626-0B6B521E9E6C}"/>
                  </a:ext>
                </a:extLst>
              </p:cNvPr>
              <p:cNvSpPr/>
              <p:nvPr/>
            </p:nvSpPr>
            <p:spPr>
              <a:xfrm rot="5400000" flipH="1">
                <a:off x="-2586763" y="2453412"/>
                <a:ext cx="3668576" cy="4248149"/>
              </a:xfrm>
              <a:prstGeom prst="rect">
                <a:avLst/>
              </a:prstGeom>
              <a:solidFill>
                <a:srgbClr val="17AC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0FF1C5D-07A3-449E-8A27-DA95C1B534FE}"/>
                  </a:ext>
                </a:extLst>
              </p:cNvPr>
              <p:cNvSpPr/>
              <p:nvPr/>
            </p:nvSpPr>
            <p:spPr>
              <a:xfrm rot="5400000" flipH="1">
                <a:off x="1661387" y="2529612"/>
                <a:ext cx="3668576" cy="4095750"/>
              </a:xfrm>
              <a:prstGeom prst="rect">
                <a:avLst/>
              </a:prstGeom>
              <a:solidFill>
                <a:srgbClr val="1CCA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1CE8F40-273D-4F94-A6E8-167482257E0F}"/>
                  </a:ext>
                </a:extLst>
              </p:cNvPr>
              <p:cNvSpPr/>
              <p:nvPr/>
            </p:nvSpPr>
            <p:spPr>
              <a:xfrm>
                <a:off x="-2766569" y="5091746"/>
                <a:ext cx="402818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chủng</a:t>
                </a:r>
                <a:r>
                  <a:rPr lang="en-US" sz="2400" b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loại</a:t>
                </a:r>
                <a:r>
                  <a:rPr lang="en-US" sz="2400" b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có</a:t>
                </a:r>
                <a:r>
                  <a:rPr lang="en-US" sz="2400" b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sẵn</a:t>
                </a:r>
                <a:r>
                  <a:rPr lang="en-US" sz="2400" b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trên</a:t>
                </a:r>
                <a:r>
                  <a:rPr lang="en-US" sz="2400" b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thị</a:t>
                </a:r>
                <a:r>
                  <a:rPr lang="en-US" sz="2400" b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trường</a:t>
                </a:r>
                <a:r>
                  <a:rPr lang="en-US" sz="2400" b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, </a:t>
                </a:r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dễ</a:t>
                </a:r>
                <a:r>
                  <a:rPr lang="en-US" sz="2400" b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mua</a:t>
                </a:r>
                <a:endParaRPr lang="en-US" sz="24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020397-C8A7-4F00-AE04-D4BFB1AE7BAF}"/>
                  </a:ext>
                </a:extLst>
              </p:cNvPr>
              <p:cNvSpPr/>
              <p:nvPr/>
            </p:nvSpPr>
            <p:spPr>
              <a:xfrm>
                <a:off x="1795192" y="5091746"/>
                <a:ext cx="34009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chủng</a:t>
                </a:r>
                <a:r>
                  <a:rPr lang="en-US" sz="2400" b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loại</a:t>
                </a:r>
                <a:r>
                  <a:rPr lang="en-US" sz="2400" b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khó</a:t>
                </a:r>
                <a:r>
                  <a:rPr lang="en-US" sz="2400" b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 </a:t>
                </a:r>
                <a:r>
                  <a:rPr lang="en-US" sz="2400" b="1" err="1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rPr>
                  <a:t>mua</a:t>
                </a:r>
                <a:endParaRPr lang="en-US" sz="24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428A13-FBB7-46FD-8824-B49B979FB7EB}"/>
                </a:ext>
              </a:extLst>
            </p:cNvPr>
            <p:cNvSpPr/>
            <p:nvPr/>
          </p:nvSpPr>
          <p:spPr>
            <a:xfrm>
              <a:off x="2905137" y="2612176"/>
              <a:ext cx="1562074" cy="1562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02943E0-EF2B-4925-92C1-655D0F4B907C}"/>
                </a:ext>
              </a:extLst>
            </p:cNvPr>
            <p:cNvSpPr/>
            <p:nvPr/>
          </p:nvSpPr>
          <p:spPr>
            <a:xfrm>
              <a:off x="7153287" y="2612176"/>
              <a:ext cx="1562074" cy="1562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650517-123F-4BA0-816A-FFAD9152B97E}"/>
                </a:ext>
              </a:extLst>
            </p:cNvPr>
            <p:cNvSpPr/>
            <p:nvPr/>
          </p:nvSpPr>
          <p:spPr>
            <a:xfrm>
              <a:off x="3108131" y="2839215"/>
              <a:ext cx="115608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>
                  <a:solidFill>
                    <a:srgbClr val="DB9045"/>
                  </a:solidFill>
                  <a:latin typeface="Roboto" pitchFamily="2" charset="0"/>
                  <a:ea typeface="Roboto" pitchFamily="2" charset="0"/>
                </a:rPr>
                <a:t>30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5189D71-2035-49E4-834F-CDE3E3E89F7A}"/>
                </a:ext>
              </a:extLst>
            </p:cNvPr>
            <p:cNvSpPr/>
            <p:nvPr/>
          </p:nvSpPr>
          <p:spPr>
            <a:xfrm>
              <a:off x="7318181" y="2844981"/>
              <a:ext cx="115608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>
                  <a:solidFill>
                    <a:srgbClr val="DB9045"/>
                  </a:solidFill>
                  <a:latin typeface="Roboto" pitchFamily="2" charset="0"/>
                  <a:ea typeface="Roboto" pitchFamily="2" charset="0"/>
                </a:rPr>
                <a:t>10</a:t>
              </a:r>
              <a:endParaRPr lang="en-US" sz="6600">
                <a:solidFill>
                  <a:srgbClr val="DB9045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51B12FD-8CB1-4404-B8F6-C7EEBB79F5FB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45642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F7B2556-4484-4768-8BD0-413D867B9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092602"/>
              </p:ext>
            </p:extLst>
          </p:nvPr>
        </p:nvGraphicFramePr>
        <p:xfrm>
          <a:off x="1079765" y="2097230"/>
          <a:ext cx="9733378" cy="4445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2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0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0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6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24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TT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CHỦNG LOẠI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MÁC VẬT LIỆU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VẬT LIỆU THAY THẾ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PHƯƠNG</a:t>
                      </a:r>
                      <a:r>
                        <a:rPr lang="en-US" sz="2000" b="1" baseline="0">
                          <a:solidFill>
                            <a:schemeClr val="bg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PHÁP </a:t>
                      </a: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XỬ LÝ </a:t>
                      </a:r>
                    </a:p>
                    <a:p>
                      <a:pPr marL="174625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VẬT</a:t>
                      </a:r>
                      <a:r>
                        <a:rPr lang="en-US" sz="2000" b="1" baseline="0">
                          <a:solidFill>
                            <a:schemeClr val="bg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LIỆU</a:t>
                      </a: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THAY THẾ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A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5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Hợp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kim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thép</a:t>
                      </a:r>
                      <a:endParaRPr lang="en-US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35CrMnSiA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40Cr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114300" algn="l"/>
                        </a:tabLst>
                      </a:pP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Nhiệt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luyện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đạt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cơ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tính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,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độ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cứng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phù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hợp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với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yêu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cầu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sử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dụng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.</a:t>
                      </a:r>
                    </a:p>
                    <a:p>
                      <a:pPr marL="171450" indent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>
                          <a:tab pos="171450" algn="l"/>
                        </a:tabLst>
                      </a:pP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-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Tôi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dầu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: 840-860</a:t>
                      </a:r>
                      <a:r>
                        <a:rPr lang="en-US" sz="1800" b="1" kern="12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o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</a:t>
                      </a:r>
                      <a:b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</a:b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- Ram: 200-350</a:t>
                      </a:r>
                      <a:r>
                        <a:rPr lang="en-US" sz="1800" b="1" kern="12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o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114300" algn="l"/>
                        </a:tabLst>
                      </a:pP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Xử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lý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biến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dạng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nguội</a:t>
                      </a:r>
                      <a:endParaRPr lang="en-US" sz="18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114300" algn="l"/>
                        </a:tabLst>
                      </a:pP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 </a:t>
                      </a:r>
                      <a:r>
                        <a:rPr lang="en-US" sz="1800" b="1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Mạ</a:t>
                      </a:r>
                      <a:r>
                        <a:rPr lang="en-US" sz="18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Cr, Cd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8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30CrMnSiA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12CrNi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5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1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20CrNi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20Cr17Ni2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2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25CrMnSiA</a:t>
                      </a:r>
                    </a:p>
                  </a:txBody>
                  <a:tcPr marL="68580" marR="68580" marT="0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5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20CrMnSi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2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12CrNi2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168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14Cr17Ni2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60Si2MnW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SUP9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114300" algn="l"/>
                        </a:tabLs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Nhiệt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luyện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đạt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cơ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tính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,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độ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cứng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phù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hợp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với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yêu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cầu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sử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dụng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.</a:t>
                      </a:r>
                    </a:p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114300" algn="l"/>
                        </a:tabLs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Xử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lý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biến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dạng</a:t>
                      </a: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nguội</a:t>
                      </a:r>
                      <a:endParaRPr lang="en-US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437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B84D005-CFE3-4BE1-9423-214F0F949B18}"/>
              </a:ext>
            </a:extLst>
          </p:cNvPr>
          <p:cNvSpPr/>
          <p:nvPr/>
        </p:nvSpPr>
        <p:spPr>
          <a:xfrm>
            <a:off x="972456" y="1035304"/>
            <a:ext cx="104248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Các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loại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vật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liệu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khó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mua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này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Viettel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sử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dụng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các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vật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liệu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có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sẵn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áp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dụng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các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giải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pháp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kỹ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thuật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về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cấu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trúc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và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công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nghệ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phù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hợp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để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đảm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bảo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tính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năng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kỹ</a:t>
            </a:r>
            <a:r>
              <a:rPr lang="en-US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thuật</a:t>
            </a: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6684A3-91D5-4B2D-A760-9C0D6DD66EC9}"/>
              </a:ext>
            </a:extLst>
          </p:cNvPr>
          <p:cNvSpPr txBox="1"/>
          <p:nvPr/>
        </p:nvSpPr>
        <p:spPr>
          <a:xfrm>
            <a:off x="256458" y="397332"/>
            <a:ext cx="10452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3.3.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KẾT QUẢ LÀM CHỦ</a:t>
            </a:r>
            <a:r>
              <a:rPr lang="vi-VN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CÔNG NGHỆ LÕI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 (</a:t>
            </a:r>
            <a:r>
              <a:rPr 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tiếp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F2C504-15F3-456A-8DB3-D8D0C39084B8}"/>
              </a:ext>
            </a:extLst>
          </p:cNvPr>
          <p:cNvSpPr/>
          <p:nvPr/>
        </p:nvSpPr>
        <p:spPr>
          <a:xfrm>
            <a:off x="0" y="314737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7DF11D-DF35-4268-AB30-84B27FD00E76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122690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25DD8C-1E0B-4CD4-B85F-B6C3734EFA84}"/>
              </a:ext>
            </a:extLst>
          </p:cNvPr>
          <p:cNvCxnSpPr>
            <a:cxnSpLocks/>
          </p:cNvCxnSpPr>
          <p:nvPr/>
        </p:nvCxnSpPr>
        <p:spPr>
          <a:xfrm>
            <a:off x="5726321" y="1479999"/>
            <a:ext cx="0" cy="4485347"/>
          </a:xfrm>
          <a:prstGeom prst="line">
            <a:avLst/>
          </a:prstGeom>
          <a:ln>
            <a:solidFill>
              <a:srgbClr val="17ACA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F22F57E-3073-48BC-8B42-AF1025131CD7}"/>
              </a:ext>
            </a:extLst>
          </p:cNvPr>
          <p:cNvGrpSpPr/>
          <p:nvPr/>
        </p:nvGrpSpPr>
        <p:grpSpPr>
          <a:xfrm>
            <a:off x="533401" y="1479999"/>
            <a:ext cx="5467346" cy="769441"/>
            <a:chOff x="533401" y="1479999"/>
            <a:chExt cx="5467346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6FC592-08BA-4FFB-8807-219B939054AF}"/>
                </a:ext>
              </a:extLst>
            </p:cNvPr>
            <p:cNvSpPr/>
            <p:nvPr/>
          </p:nvSpPr>
          <p:spPr>
            <a:xfrm>
              <a:off x="1255863" y="1479999"/>
              <a:ext cx="47448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Đã</a:t>
              </a:r>
              <a:r>
                <a:rPr lang="en-US" sz="2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sz="220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tiến</a:t>
              </a:r>
              <a:r>
                <a:rPr lang="en-US" sz="2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sz="220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hành</a:t>
              </a:r>
              <a:r>
                <a:rPr lang="en-US" sz="2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sz="2200" b="1" kern="0" dirty="0" smtClean="0">
                  <a:solidFill>
                    <a:srgbClr val="DB9045"/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86 </a:t>
              </a:r>
              <a:r>
                <a:rPr lang="en-US" sz="2200" b="1" kern="0" dirty="0" err="1">
                  <a:solidFill>
                    <a:srgbClr val="DB9045"/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lần</a:t>
              </a:r>
              <a:r>
                <a:rPr lang="en-US" sz="2200" b="1" kern="0" dirty="0">
                  <a:solidFill>
                    <a:srgbClr val="DB9045"/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en-US" sz="220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thử</a:t>
              </a:r>
              <a:r>
                <a:rPr lang="en-US" sz="2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sz="220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nghiệm</a:t>
              </a:r>
              <a:r>
                <a:rPr lang="en-US" sz="2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, </a:t>
              </a:r>
              <a:r>
                <a:rPr lang="en-US" sz="220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bao</a:t>
              </a:r>
              <a:r>
                <a:rPr lang="en-US" sz="2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sz="220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gồm</a:t>
              </a:r>
              <a:endPara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AB0E0E-EB75-4941-9FD7-E1DF1E3F3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1553099"/>
              <a:ext cx="609599" cy="609599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CADCFBC-0E4D-467B-B36C-5E959BC60A6E}"/>
              </a:ext>
            </a:extLst>
          </p:cNvPr>
          <p:cNvGrpSpPr/>
          <p:nvPr/>
        </p:nvGrpSpPr>
        <p:grpSpPr>
          <a:xfrm>
            <a:off x="6016573" y="1479999"/>
            <a:ext cx="5355649" cy="610765"/>
            <a:chOff x="6016573" y="1479999"/>
            <a:chExt cx="5355649" cy="61076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7CAFD87-F87E-449D-9CD2-02095C7831AE}"/>
                </a:ext>
              </a:extLst>
            </p:cNvPr>
            <p:cNvSpPr/>
            <p:nvPr/>
          </p:nvSpPr>
          <p:spPr>
            <a:xfrm>
              <a:off x="6627338" y="1554548"/>
              <a:ext cx="474488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Kết</a:t>
              </a:r>
              <a:r>
                <a:rPr lang="en-US" sz="22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sz="2200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quả</a:t>
              </a:r>
              <a:r>
                <a:rPr lang="en-US" sz="22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sz="2200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đạt</a:t>
              </a:r>
              <a:r>
                <a:rPr lang="en-US" sz="22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đ</a:t>
              </a:r>
              <a:r>
                <a:rPr lang="vi-VN" sz="22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ư</a:t>
              </a:r>
              <a:r>
                <a:rPr lang="en-US" sz="2200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ợc</a:t>
              </a:r>
              <a:endPara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38" name="Picture 37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711200F2-A32F-40DF-8CF5-3975A13B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573" y="1479999"/>
              <a:ext cx="610765" cy="610765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F556AA2-E292-4593-9717-9CB66E562C79}"/>
              </a:ext>
            </a:extLst>
          </p:cNvPr>
          <p:cNvGrpSpPr/>
          <p:nvPr/>
        </p:nvGrpSpPr>
        <p:grpSpPr>
          <a:xfrm>
            <a:off x="6058644" y="2347418"/>
            <a:ext cx="5554127" cy="1153540"/>
            <a:chOff x="6058644" y="2347418"/>
            <a:chExt cx="5554127" cy="115354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FC744A-3D6C-428D-8E49-DF8F7D76C84C}"/>
                </a:ext>
              </a:extLst>
            </p:cNvPr>
            <p:cNvSpPr/>
            <p:nvPr/>
          </p:nvSpPr>
          <p:spPr>
            <a:xfrm>
              <a:off x="6058644" y="2347418"/>
              <a:ext cx="5554127" cy="1153540"/>
            </a:xfrm>
            <a:prstGeom prst="rect">
              <a:avLst/>
            </a:prstGeom>
            <a:solidFill>
              <a:srgbClr val="82EEEB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601541" y="2416195"/>
              <a:ext cx="491597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Kiểm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chứng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được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quy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trình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thiết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kế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hệ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thống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tên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lửa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HTĐH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thông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qua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các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quả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đạn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VCM-01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tỷ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lệ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1:2, 3:4, 1:1.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A82D507-26AD-488C-9371-6E545CA3A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506" y="2481550"/>
              <a:ext cx="499831" cy="499831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9C06761-3B9F-4BAD-AE04-70CD5DF734F3}"/>
              </a:ext>
            </a:extLst>
          </p:cNvPr>
          <p:cNvGrpSpPr/>
          <p:nvPr/>
        </p:nvGrpSpPr>
        <p:grpSpPr>
          <a:xfrm>
            <a:off x="6058644" y="4156773"/>
            <a:ext cx="5554127" cy="1096308"/>
            <a:chOff x="6058644" y="4156773"/>
            <a:chExt cx="5554127" cy="109630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B99B4BD-DD6D-40ED-927F-5D67A588837C}"/>
                </a:ext>
              </a:extLst>
            </p:cNvPr>
            <p:cNvSpPr/>
            <p:nvPr/>
          </p:nvSpPr>
          <p:spPr>
            <a:xfrm>
              <a:off x="6058644" y="4156773"/>
              <a:ext cx="5554127" cy="1096308"/>
            </a:xfrm>
            <a:prstGeom prst="rect">
              <a:avLst/>
            </a:prstGeom>
            <a:solidFill>
              <a:srgbClr val="82EEEB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DDC6FB-1369-471A-A8EC-B9CCE6B74DE8}"/>
                </a:ext>
              </a:extLst>
            </p:cNvPr>
            <p:cNvSpPr/>
            <p:nvPr/>
          </p:nvSpPr>
          <p:spPr>
            <a:xfrm>
              <a:off x="6601542" y="4227736"/>
              <a:ext cx="459552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Kiểm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chứng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được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13/26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công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nghệ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lõi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, 10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loại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vật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liệu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thay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thế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và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công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nghệ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sản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xuất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trong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nước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5749178-FF9F-42D6-8642-6EF1B178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710" y="4346419"/>
              <a:ext cx="499831" cy="499831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656372-C921-418A-8566-E7FE3FA1C941}"/>
              </a:ext>
            </a:extLst>
          </p:cNvPr>
          <p:cNvGrpSpPr/>
          <p:nvPr/>
        </p:nvGrpSpPr>
        <p:grpSpPr>
          <a:xfrm>
            <a:off x="6148641" y="3566314"/>
            <a:ext cx="5673677" cy="475290"/>
            <a:chOff x="6148641" y="3566314"/>
            <a:chExt cx="5673677" cy="4752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18C151-FACC-4CA4-B113-AA3A57915B55}"/>
                </a:ext>
              </a:extLst>
            </p:cNvPr>
            <p:cNvSpPr/>
            <p:nvPr/>
          </p:nvSpPr>
          <p:spPr>
            <a:xfrm>
              <a:off x="6601542" y="3641309"/>
              <a:ext cx="52207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Kiểm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chứng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được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quy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trình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tích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hợp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hệ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thống</a:t>
              </a:r>
              <a:endParaRPr lang="en-US" b="1" ker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0DD80AD-5F2E-40F5-B64C-37D2A36F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641" y="3566314"/>
              <a:ext cx="475290" cy="47529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3374436-C1A5-479B-A823-A2773526820F}"/>
              </a:ext>
            </a:extLst>
          </p:cNvPr>
          <p:cNvGrpSpPr/>
          <p:nvPr/>
        </p:nvGrpSpPr>
        <p:grpSpPr>
          <a:xfrm>
            <a:off x="6171506" y="5319015"/>
            <a:ext cx="5346010" cy="646331"/>
            <a:chOff x="6171506" y="5319015"/>
            <a:chExt cx="5346010" cy="64633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128005-A36E-4B15-BC28-46774AF494CF}"/>
                </a:ext>
              </a:extLst>
            </p:cNvPr>
            <p:cNvSpPr/>
            <p:nvPr/>
          </p:nvSpPr>
          <p:spPr>
            <a:xfrm>
              <a:off x="6601541" y="5319015"/>
              <a:ext cx="49159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Khẳng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định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tính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hiệu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quả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trong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nghiên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cứu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quả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đạn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1:1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thông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qua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các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quả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đạn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1:2, 3:4.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596E266-64C5-4D04-BA58-A5E3CDB83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506" y="5390145"/>
              <a:ext cx="430035" cy="430035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989A729-88F3-479F-9163-B8C1A38DCE92}"/>
              </a:ext>
            </a:extLst>
          </p:cNvPr>
          <p:cNvSpPr txBox="1"/>
          <p:nvPr/>
        </p:nvSpPr>
        <p:spPr>
          <a:xfrm>
            <a:off x="290659" y="412924"/>
            <a:ext cx="10452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3.4. KẾT QUẢ THỬ NGHIỆM VCM-01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E0CAAE-294A-4B5D-B69D-D06915ED0734}"/>
              </a:ext>
            </a:extLst>
          </p:cNvPr>
          <p:cNvSpPr/>
          <p:nvPr/>
        </p:nvSpPr>
        <p:spPr>
          <a:xfrm>
            <a:off x="0" y="314737"/>
            <a:ext cx="133350" cy="720567"/>
          </a:xfrm>
          <a:prstGeom prst="rect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2D6DFBF-2C55-43F7-B88F-E8D196AC037E}"/>
              </a:ext>
            </a:extLst>
          </p:cNvPr>
          <p:cNvGrpSpPr/>
          <p:nvPr/>
        </p:nvGrpSpPr>
        <p:grpSpPr>
          <a:xfrm>
            <a:off x="340485" y="4668440"/>
            <a:ext cx="4079451" cy="1608450"/>
            <a:chOff x="340485" y="2347418"/>
            <a:chExt cx="4079451" cy="16084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2D13E8-A4A3-4E43-8C7D-71FBCFABBEBB}"/>
                </a:ext>
              </a:extLst>
            </p:cNvPr>
            <p:cNvSpPr txBox="1"/>
            <p:nvPr/>
          </p:nvSpPr>
          <p:spPr>
            <a:xfrm>
              <a:off x="2502479" y="2536433"/>
              <a:ext cx="5982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DB9045"/>
                  </a:solidFill>
                  <a:latin typeface="Roboto" pitchFamily="2" charset="0"/>
                  <a:ea typeface="Roboto" pitchFamily="2" charset="0"/>
                </a:rPr>
                <a:t>11</a:t>
              </a:r>
              <a:endParaRPr lang="en-US" sz="2800" b="1" dirty="0">
                <a:solidFill>
                  <a:srgbClr val="DB9045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81C60-C977-42AE-8250-F85B3E2F9854}"/>
                </a:ext>
              </a:extLst>
            </p:cNvPr>
            <p:cNvSpPr/>
            <p:nvPr/>
          </p:nvSpPr>
          <p:spPr>
            <a:xfrm>
              <a:off x="2432366" y="2966977"/>
              <a:ext cx="1987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quả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đạn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tỷ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lệ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1:1</a:t>
              </a:r>
            </a:p>
          </p:txBody>
        </p:sp>
        <p:pic>
          <p:nvPicPr>
            <p:cNvPr id="68" name="Picture 690" descr="G:\Anh qua dan\IMG_5602 - Copy.JPG">
              <a:extLst>
                <a:ext uri="{FF2B5EF4-FFF2-40B4-BE49-F238E27FC236}">
                  <a16:creationId xmlns:a16="http://schemas.microsoft.com/office/drawing/2014/main" id="{5966889B-B2D7-4E33-9814-96BB1892F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04" b="94879" l="11340" r="77601">
                          <a14:foregroundMark x1="19588" y1="67925" x2="19588" y2="67925"/>
                          <a14:foregroundMark x1="16214" y1="69542" x2="16214" y2="69542"/>
                          <a14:foregroundMark x1="20431" y1="89757" x2="20431" y2="89757"/>
                          <a14:foregroundMark x1="18838" y1="95148" x2="18838" y2="95148"/>
                          <a14:foregroundMark x1="23711" y1="89623" x2="23711" y2="89623"/>
                          <a14:foregroundMark x1="23618" y1="86658" x2="23618" y2="86658"/>
                          <a14:foregroundMark x1="14433" y1="77493" x2="14433" y2="77493"/>
                          <a14:foregroundMark x1="11340" y1="76011" x2="11340" y2="76011"/>
                          <a14:foregroundMark x1="44142" y1="84232" x2="44142" y2="84232"/>
                          <a14:foregroundMark x1="44142" y1="84232" x2="44142" y2="84232"/>
                          <a14:foregroundMark x1="38051" y1="72102" x2="38051" y2="72102"/>
                          <a14:foregroundMark x1="42174" y1="81941" x2="42174" y2="81941"/>
                          <a14:foregroundMark x1="40675" y1="87062" x2="40675" y2="87062"/>
                          <a14:foregroundMark x1="34677" y1="92318" x2="34677" y2="92318"/>
                          <a14:foregroundMark x1="39363" y1="89353" x2="39363" y2="89353"/>
                          <a14:foregroundMark x1="64480" y1="68464" x2="64480" y2="68464"/>
                          <a14:foregroundMark x1="64667" y1="70889" x2="64667" y2="70889"/>
                          <a14:foregroundMark x1="65979" y1="68464" x2="65979" y2="68464"/>
                          <a14:backgroundMark x1="13496" y1="71563" x2="13496" y2="71563"/>
                          <a14:backgroundMark x1="16495" y1="74259" x2="16495" y2="74259"/>
                          <a14:backgroundMark x1="14902" y1="76011" x2="14902" y2="76011"/>
                          <a14:backgroundMark x1="39363" y1="93127" x2="39363" y2="93127"/>
                          <a14:backgroundMark x1="40675" y1="88679" x2="40675" y2="88679"/>
                          <a14:backgroundMark x1="31396" y1="95553" x2="43580" y2="89488"/>
                          <a14:backgroundMark x1="43580" y1="89488" x2="64199" y2="69677"/>
                          <a14:backgroundMark x1="66675" y1="68464" x2="72727" y2="65499"/>
                          <a14:backgroundMark x1="64199" y1="69677" x2="66675" y2="68464"/>
                          <a14:backgroundMark x1="37488" y1="54447" x2="37488" y2="54447"/>
                          <a14:backgroundMark x1="26804" y1="64690" x2="26804" y2="64690"/>
                          <a14:backgroundMark x1="51078" y1="43935" x2="51078" y2="43935"/>
                          <a14:backgroundMark x1="53983" y1="35580" x2="53983" y2="35580"/>
                          <a14:backgroundMark x1="43674" y1="72102" x2="43674" y2="72102"/>
                          <a14:backgroundMark x1="40394" y1="74663" x2="40394" y2="74663"/>
                          <a14:backgroundMark x1="62418" y1="61725" x2="62418" y2="61725"/>
                          <a14:backgroundMark x1="64667" y1="65768" x2="64667" y2="65768"/>
                          <a14:backgroundMark x1="53702" y1="65364" x2="53702" y2="65364"/>
                          <a14:backgroundMark x1="44142" y1="79784" x2="44142" y2="797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" r="15248"/>
            <a:stretch/>
          </p:blipFill>
          <p:spPr bwMode="auto">
            <a:xfrm>
              <a:off x="340485" y="2347418"/>
              <a:ext cx="1919310" cy="16084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2DF3A88-50BA-4B50-A5DA-5C80A8E6694F}"/>
              </a:ext>
            </a:extLst>
          </p:cNvPr>
          <p:cNvGrpSpPr/>
          <p:nvPr/>
        </p:nvGrpSpPr>
        <p:grpSpPr>
          <a:xfrm>
            <a:off x="538355" y="3519800"/>
            <a:ext cx="3881581" cy="1409607"/>
            <a:chOff x="538355" y="3519800"/>
            <a:chExt cx="3881581" cy="14096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EE8623-9932-4461-B054-BA511296707C}"/>
                </a:ext>
              </a:extLst>
            </p:cNvPr>
            <p:cNvSpPr txBox="1"/>
            <p:nvPr/>
          </p:nvSpPr>
          <p:spPr>
            <a:xfrm>
              <a:off x="2432366" y="3673738"/>
              <a:ext cx="5982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DB9045"/>
                  </a:solidFill>
                  <a:latin typeface="Roboto" pitchFamily="2" charset="0"/>
                  <a:ea typeface="Roboto" pitchFamily="2" charset="0"/>
                </a:rPr>
                <a:t>25</a:t>
              </a:r>
              <a:endParaRPr lang="en-US" sz="2800" b="1" dirty="0">
                <a:solidFill>
                  <a:srgbClr val="DB9045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F15793-2FB2-4C1F-89AF-B1062B939521}"/>
                </a:ext>
              </a:extLst>
            </p:cNvPr>
            <p:cNvSpPr/>
            <p:nvPr/>
          </p:nvSpPr>
          <p:spPr>
            <a:xfrm>
              <a:off x="2432366" y="4120348"/>
              <a:ext cx="1987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quả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đạn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tỷ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lệ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3:4</a:t>
              </a:r>
            </a:p>
          </p:txBody>
        </p:sp>
        <p:pic>
          <p:nvPicPr>
            <p:cNvPr id="69" name="Picture 690" descr="G:\Anh qua dan\IMG_5602 - Copy.JPG">
              <a:extLst>
                <a:ext uri="{FF2B5EF4-FFF2-40B4-BE49-F238E27FC236}">
                  <a16:creationId xmlns:a16="http://schemas.microsoft.com/office/drawing/2014/main" id="{DCFD204B-9ED8-41E5-8705-6F46B0CD8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04" b="94879" l="11340" r="77601">
                          <a14:foregroundMark x1="19588" y1="67925" x2="19588" y2="67925"/>
                          <a14:foregroundMark x1="16214" y1="69542" x2="16214" y2="69542"/>
                          <a14:foregroundMark x1="20431" y1="89757" x2="20431" y2="89757"/>
                          <a14:foregroundMark x1="18838" y1="95148" x2="18838" y2="95148"/>
                          <a14:foregroundMark x1="23711" y1="89623" x2="23711" y2="89623"/>
                          <a14:foregroundMark x1="23618" y1="86658" x2="23618" y2="86658"/>
                          <a14:foregroundMark x1="14433" y1="77493" x2="14433" y2="77493"/>
                          <a14:foregroundMark x1="11340" y1="76011" x2="11340" y2="76011"/>
                          <a14:foregroundMark x1="44142" y1="84232" x2="44142" y2="84232"/>
                          <a14:foregroundMark x1="44142" y1="84232" x2="44142" y2="84232"/>
                          <a14:foregroundMark x1="38051" y1="72102" x2="38051" y2="72102"/>
                          <a14:foregroundMark x1="42174" y1="81941" x2="42174" y2="81941"/>
                          <a14:foregroundMark x1="40675" y1="87062" x2="40675" y2="87062"/>
                          <a14:foregroundMark x1="34677" y1="92318" x2="34677" y2="92318"/>
                          <a14:foregroundMark x1="39363" y1="89353" x2="39363" y2="89353"/>
                          <a14:foregroundMark x1="64480" y1="68464" x2="64480" y2="68464"/>
                          <a14:foregroundMark x1="64667" y1="70889" x2="64667" y2="70889"/>
                          <a14:foregroundMark x1="65979" y1="68464" x2="65979" y2="68464"/>
                          <a14:backgroundMark x1="13496" y1="71563" x2="13496" y2="71563"/>
                          <a14:backgroundMark x1="16495" y1="74259" x2="16495" y2="74259"/>
                          <a14:backgroundMark x1="14902" y1="76011" x2="14902" y2="76011"/>
                          <a14:backgroundMark x1="39363" y1="93127" x2="39363" y2="93127"/>
                          <a14:backgroundMark x1="40675" y1="88679" x2="40675" y2="88679"/>
                          <a14:backgroundMark x1="31396" y1="95553" x2="43580" y2="89488"/>
                          <a14:backgroundMark x1="43580" y1="89488" x2="64199" y2="69677"/>
                          <a14:backgroundMark x1="66675" y1="68464" x2="72727" y2="65499"/>
                          <a14:backgroundMark x1="64199" y1="69677" x2="66675" y2="68464"/>
                          <a14:backgroundMark x1="37488" y1="54447" x2="37488" y2="54447"/>
                          <a14:backgroundMark x1="26804" y1="64690" x2="26804" y2="64690"/>
                          <a14:backgroundMark x1="51078" y1="43935" x2="51078" y2="43935"/>
                          <a14:backgroundMark x1="53983" y1="35580" x2="53983" y2="35580"/>
                          <a14:backgroundMark x1="43674" y1="72102" x2="43674" y2="72102"/>
                          <a14:backgroundMark x1="40394" y1="74663" x2="40394" y2="74663"/>
                          <a14:backgroundMark x1="62418" y1="61725" x2="62418" y2="61725"/>
                          <a14:backgroundMark x1="64667" y1="65768" x2="64667" y2="65768"/>
                          <a14:backgroundMark x1="53702" y1="65364" x2="53702" y2="65364"/>
                          <a14:backgroundMark x1="44142" y1="79784" x2="44142" y2="797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" r="15248"/>
            <a:stretch/>
          </p:blipFill>
          <p:spPr bwMode="auto">
            <a:xfrm>
              <a:off x="538355" y="3519800"/>
              <a:ext cx="1682036" cy="140960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D39F2A0-587B-46BC-BBD8-CBD26498FCF3}"/>
              </a:ext>
            </a:extLst>
          </p:cNvPr>
          <p:cNvGrpSpPr/>
          <p:nvPr/>
        </p:nvGrpSpPr>
        <p:grpSpPr>
          <a:xfrm>
            <a:off x="614823" y="2461998"/>
            <a:ext cx="3622799" cy="1148640"/>
            <a:chOff x="614823" y="4751902"/>
            <a:chExt cx="3622799" cy="11486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48B0D3-E2CB-4408-9651-991DF11C330C}"/>
                </a:ext>
              </a:extLst>
            </p:cNvPr>
            <p:cNvSpPr txBox="1"/>
            <p:nvPr/>
          </p:nvSpPr>
          <p:spPr>
            <a:xfrm>
              <a:off x="2397697" y="4855925"/>
              <a:ext cx="667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DB9045"/>
                  </a:solidFill>
                  <a:latin typeface="Roboto" pitchFamily="2" charset="0"/>
                  <a:ea typeface="Roboto" pitchFamily="2" charset="0"/>
                </a:rPr>
                <a:t>50</a:t>
              </a:r>
              <a:endParaRPr lang="en-US" sz="2800" b="1" dirty="0">
                <a:solidFill>
                  <a:srgbClr val="DB9045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170491-ED20-404D-A1F8-875B1412483C}"/>
                </a:ext>
              </a:extLst>
            </p:cNvPr>
            <p:cNvSpPr/>
            <p:nvPr/>
          </p:nvSpPr>
          <p:spPr>
            <a:xfrm>
              <a:off x="1823591" y="5263064"/>
              <a:ext cx="24140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quả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đạn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tỷ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</a:t>
              </a:r>
              <a:r>
                <a:rPr lang="en-US" b="1" kern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lệ</a:t>
              </a:r>
              <a:r>
                <a:rPr 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Times New Roman" panose="02020603050405020304" pitchFamily="18" charset="0"/>
                </a:rPr>
                <a:t> 1:2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70" name="Picture 690" descr="G:\Anh qua dan\IMG_5602 - Copy.JPG">
              <a:extLst>
                <a:ext uri="{FF2B5EF4-FFF2-40B4-BE49-F238E27FC236}">
                  <a16:creationId xmlns:a16="http://schemas.microsoft.com/office/drawing/2014/main" id="{A6BD6077-2325-4A37-9882-3718C54843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04" b="94879" l="11340" r="77601">
                          <a14:foregroundMark x1="19588" y1="67925" x2="19588" y2="67925"/>
                          <a14:foregroundMark x1="16214" y1="69542" x2="16214" y2="69542"/>
                          <a14:foregroundMark x1="20431" y1="89757" x2="20431" y2="89757"/>
                          <a14:foregroundMark x1="18838" y1="95148" x2="18838" y2="95148"/>
                          <a14:foregroundMark x1="23711" y1="89623" x2="23711" y2="89623"/>
                          <a14:foregroundMark x1="23618" y1="86658" x2="23618" y2="86658"/>
                          <a14:foregroundMark x1="14433" y1="77493" x2="14433" y2="77493"/>
                          <a14:foregroundMark x1="11340" y1="76011" x2="11340" y2="76011"/>
                          <a14:foregroundMark x1="44142" y1="84232" x2="44142" y2="84232"/>
                          <a14:foregroundMark x1="44142" y1="84232" x2="44142" y2="84232"/>
                          <a14:foregroundMark x1="38051" y1="72102" x2="38051" y2="72102"/>
                          <a14:foregroundMark x1="42174" y1="81941" x2="42174" y2="81941"/>
                          <a14:foregroundMark x1="40675" y1="87062" x2="40675" y2="87062"/>
                          <a14:foregroundMark x1="34677" y1="92318" x2="34677" y2="92318"/>
                          <a14:foregroundMark x1="39363" y1="89353" x2="39363" y2="89353"/>
                          <a14:foregroundMark x1="64480" y1="68464" x2="64480" y2="68464"/>
                          <a14:foregroundMark x1="64667" y1="70889" x2="64667" y2="70889"/>
                          <a14:foregroundMark x1="65979" y1="68464" x2="65979" y2="68464"/>
                          <a14:backgroundMark x1="13496" y1="71563" x2="13496" y2="71563"/>
                          <a14:backgroundMark x1="16495" y1="74259" x2="16495" y2="74259"/>
                          <a14:backgroundMark x1="14902" y1="76011" x2="14902" y2="76011"/>
                          <a14:backgroundMark x1="39363" y1="93127" x2="39363" y2="93127"/>
                          <a14:backgroundMark x1="40675" y1="88679" x2="40675" y2="88679"/>
                          <a14:backgroundMark x1="31396" y1="95553" x2="43580" y2="89488"/>
                          <a14:backgroundMark x1="43580" y1="89488" x2="64199" y2="69677"/>
                          <a14:backgroundMark x1="66675" y1="68464" x2="72727" y2="65499"/>
                          <a14:backgroundMark x1="64199" y1="69677" x2="66675" y2="68464"/>
                          <a14:backgroundMark x1="37488" y1="54447" x2="37488" y2="54447"/>
                          <a14:backgroundMark x1="26804" y1="64690" x2="26804" y2="64690"/>
                          <a14:backgroundMark x1="51078" y1="43935" x2="51078" y2="43935"/>
                          <a14:backgroundMark x1="53983" y1="35580" x2="53983" y2="35580"/>
                          <a14:backgroundMark x1="43674" y1="72102" x2="43674" y2="72102"/>
                          <a14:backgroundMark x1="40394" y1="74663" x2="40394" y2="74663"/>
                          <a14:backgroundMark x1="62418" y1="61725" x2="62418" y2="61725"/>
                          <a14:backgroundMark x1="64667" y1="65768" x2="64667" y2="65768"/>
                          <a14:backgroundMark x1="53702" y1="65364" x2="53702" y2="65364"/>
                          <a14:backgroundMark x1="44142" y1="79784" x2="44142" y2="797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" r="15248"/>
            <a:stretch/>
          </p:blipFill>
          <p:spPr bwMode="auto">
            <a:xfrm>
              <a:off x="614823" y="4751902"/>
              <a:ext cx="1370633" cy="11486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A0DA00DB-F44C-485E-BAB7-D146FED43E53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2542612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95E48E-1BD1-41BA-9C49-465D208B2E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r="10023"/>
          <a:stretch/>
        </p:blipFill>
        <p:spPr>
          <a:xfrm>
            <a:off x="0" y="0"/>
            <a:ext cx="5275385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BE73EF-8582-4268-B322-83C28B2A2A7D}"/>
              </a:ext>
            </a:extLst>
          </p:cNvPr>
          <p:cNvSpPr/>
          <p:nvPr/>
        </p:nvSpPr>
        <p:spPr>
          <a:xfrm>
            <a:off x="14141" y="0"/>
            <a:ext cx="5275385" cy="6858000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3AD08-E50C-4E84-B0BA-01323CF1743C}"/>
              </a:ext>
            </a:extLst>
          </p:cNvPr>
          <p:cNvSpPr txBox="1"/>
          <p:nvPr/>
        </p:nvSpPr>
        <p:spPr>
          <a:xfrm>
            <a:off x="2657704" y="1816616"/>
            <a:ext cx="285302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04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D3FEB14-52EB-4B88-85AD-509F64B6C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730" y="2693061"/>
            <a:ext cx="4417041" cy="240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MỤC TIÊU MỚI VÀ LỘ TRÌNH ĐẾN NĂM 2020 </a:t>
            </a:r>
            <a:endParaRPr lang="en-US" altLang="en-US" sz="440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CF46CE-E81D-48A4-9385-88AACE859B5D}"/>
              </a:ext>
            </a:extLst>
          </p:cNvPr>
          <p:cNvSpPr/>
          <p:nvPr/>
        </p:nvSpPr>
        <p:spPr>
          <a:xfrm>
            <a:off x="5276596" y="1756971"/>
            <a:ext cx="140301" cy="3344057"/>
          </a:xfrm>
          <a:prstGeom prst="rect">
            <a:avLst/>
          </a:prstGeom>
          <a:solidFill>
            <a:srgbClr val="3D8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3501D-8CED-4A58-82AB-6A7963511AEA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362427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5A4FE9D-2CCE-49EC-92EA-B74F07FF0BB9}"/>
              </a:ext>
            </a:extLst>
          </p:cNvPr>
          <p:cNvGrpSpPr/>
          <p:nvPr/>
        </p:nvGrpSpPr>
        <p:grpSpPr>
          <a:xfrm>
            <a:off x="4686302" y="3383685"/>
            <a:ext cx="6686551" cy="2540867"/>
            <a:chOff x="4686302" y="3383685"/>
            <a:chExt cx="6686551" cy="254086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5FC67E-349D-4CEF-A2C8-53C8A6F5681E}"/>
                </a:ext>
              </a:extLst>
            </p:cNvPr>
            <p:cNvSpPr/>
            <p:nvPr/>
          </p:nvSpPr>
          <p:spPr>
            <a:xfrm rot="5400000" flipH="1">
              <a:off x="6759144" y="1310843"/>
              <a:ext cx="2540867" cy="6686551"/>
            </a:xfrm>
            <a:prstGeom prst="rect">
              <a:avLst/>
            </a:prstGeom>
            <a:solidFill>
              <a:srgbClr val="6FEB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CEC64-FEF9-4D20-A6CB-A09D8F41132D}"/>
                </a:ext>
              </a:extLst>
            </p:cNvPr>
            <p:cNvSpPr txBox="1"/>
            <p:nvPr/>
          </p:nvSpPr>
          <p:spPr>
            <a:xfrm>
              <a:off x="5335035" y="3653844"/>
              <a:ext cx="5521651" cy="20005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0" hangingPunct="0">
                <a:defRPr/>
              </a:pPr>
              <a:r>
                <a:rPr lang="en-US" sz="28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Đối</a:t>
              </a:r>
              <a:r>
                <a:rPr 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với tổ hợp VCM-02:</a:t>
              </a:r>
            </a:p>
            <a:p>
              <a:pPr marL="285750" indent="-285750" algn="just" eaLnBrk="0" hangingPunct="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Phát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triển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tổ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hợp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tên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lửa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có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tầm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bắn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550km (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Trong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các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Tài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liệu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sẽ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viết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là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300km). </a:t>
              </a:r>
            </a:p>
            <a:p>
              <a:pPr marL="285750" indent="-285750" algn="just" eaLnBrk="0" hangingPunct="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Bắn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từ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đất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liền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ra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biển</a:t>
              </a:r>
              <a:r>
                <a: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.</a:t>
              </a:r>
            </a:p>
            <a:p>
              <a:pPr marL="285750" indent="-285750" algn="just" eaLnBrk="0" hangingPunct="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b="1" spc="-6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Tháng</a:t>
              </a:r>
              <a:r>
                <a:rPr lang="en-US" sz="2000" b="1" spc="-6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10/2020: </a:t>
              </a:r>
              <a:r>
                <a:rPr lang="en-US" sz="2000" b="1" spc="-6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Sẵn</a:t>
              </a:r>
              <a:r>
                <a:rPr lang="en-US" sz="2000" b="1" spc="-6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spc="-6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sàng</a:t>
              </a:r>
              <a:r>
                <a:rPr lang="en-US" sz="2000" b="1" spc="-6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spc="-6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sản</a:t>
              </a:r>
              <a:r>
                <a:rPr lang="en-US" sz="2000" b="1" spc="-6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spc="-6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xuất</a:t>
              </a:r>
              <a:r>
                <a:rPr lang="en-US" sz="2000" b="1" spc="-6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spc="-6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loạt</a:t>
              </a:r>
              <a:r>
                <a:rPr lang="en-US" sz="2000" b="1" spc="-6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79EF1-0BC2-47CB-AF48-8289145301E7}"/>
              </a:ext>
            </a:extLst>
          </p:cNvPr>
          <p:cNvGrpSpPr/>
          <p:nvPr/>
        </p:nvGrpSpPr>
        <p:grpSpPr>
          <a:xfrm>
            <a:off x="4686301" y="1543480"/>
            <a:ext cx="6686552" cy="1828370"/>
            <a:chOff x="4686301" y="1543480"/>
            <a:chExt cx="6686552" cy="18283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A5C8E06-17D7-4CB2-AB91-A6C959146E26}"/>
                </a:ext>
              </a:extLst>
            </p:cNvPr>
            <p:cNvSpPr/>
            <p:nvPr/>
          </p:nvSpPr>
          <p:spPr>
            <a:xfrm rot="5400000" flipH="1">
              <a:off x="7115392" y="-885611"/>
              <a:ext cx="1828370" cy="6686551"/>
            </a:xfrm>
            <a:prstGeom prst="rect">
              <a:avLst/>
            </a:prstGeom>
            <a:solidFill>
              <a:srgbClr val="1CC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42BB98-2D1D-4DDD-AD94-3C9DC4836960}"/>
                </a:ext>
              </a:extLst>
            </p:cNvPr>
            <p:cNvSpPr/>
            <p:nvPr/>
          </p:nvSpPr>
          <p:spPr>
            <a:xfrm>
              <a:off x="5276853" y="1968299"/>
              <a:ext cx="6096000" cy="9787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0" hangingPunct="0">
                <a:lnSpc>
                  <a:spcPct val="120000"/>
                </a:lnSpc>
                <a:defRPr/>
              </a:pPr>
              <a:r>
                <a:rPr lang="en-US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Đối</a:t>
              </a:r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với</a:t>
              </a:r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tổ</a:t>
              </a:r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hợp</a:t>
              </a:r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VCM-01</a:t>
              </a:r>
            </a:p>
            <a:p>
              <a:pPr marL="285750" indent="-285750" algn="just" eaLnBrk="0" hangingPunct="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Quý</a:t>
              </a:r>
              <a:r>
                <a:rPr 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IV/2019</a:t>
              </a:r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: </a:t>
              </a:r>
              <a:r>
                <a:rPr 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Sẵn</a:t>
              </a:r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sàng</a:t>
              </a:r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sản</a:t>
              </a:r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xuất</a:t>
              </a:r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loạt</a:t>
              </a:r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9BA5A7-97C7-43CC-BBB1-95F641B07885}"/>
              </a:ext>
            </a:extLst>
          </p:cNvPr>
          <p:cNvGrpSpPr/>
          <p:nvPr/>
        </p:nvGrpSpPr>
        <p:grpSpPr>
          <a:xfrm>
            <a:off x="400050" y="1543479"/>
            <a:ext cx="4267199" cy="4381074"/>
            <a:chOff x="400050" y="1543479"/>
            <a:chExt cx="4267199" cy="438107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08780C-842A-4C92-8775-AB4DB603572E}"/>
                </a:ext>
              </a:extLst>
            </p:cNvPr>
            <p:cNvSpPr/>
            <p:nvPr/>
          </p:nvSpPr>
          <p:spPr>
            <a:xfrm rot="5400000" flipH="1">
              <a:off x="343113" y="1600416"/>
              <a:ext cx="4381074" cy="4267199"/>
            </a:xfrm>
            <a:prstGeom prst="rect">
              <a:avLst/>
            </a:prstGeom>
            <a:solidFill>
              <a:srgbClr val="17A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D74FEAE-ED62-48DB-A652-5E27DEF7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35" y="2301169"/>
              <a:ext cx="2910886" cy="2910886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4B52987-7252-4F36-937B-F49E325108A6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76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6A6E95-0EC7-432E-A086-845BB0C8C0F8}"/>
              </a:ext>
            </a:extLst>
          </p:cNvPr>
          <p:cNvSpPr txBox="1"/>
          <p:nvPr/>
        </p:nvSpPr>
        <p:spPr>
          <a:xfrm>
            <a:off x="335680" y="412655"/>
            <a:ext cx="7912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4.1. MỤC TIÊU MỚI CỦA VIETTEL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85972C-9AE6-43B9-A727-F43B9CB2C81E}"/>
              </a:ext>
            </a:extLst>
          </p:cNvPr>
          <p:cNvSpPr/>
          <p:nvPr/>
        </p:nvSpPr>
        <p:spPr>
          <a:xfrm rot="10800000" flipH="1">
            <a:off x="0" y="450838"/>
            <a:ext cx="152400" cy="692162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23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BEBC7-271A-4CE9-9FB4-0224446549D8}"/>
              </a:ext>
            </a:extLst>
          </p:cNvPr>
          <p:cNvSpPr txBox="1"/>
          <p:nvPr/>
        </p:nvSpPr>
        <p:spPr>
          <a:xfrm>
            <a:off x="335681" y="412655"/>
            <a:ext cx="50364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4.2 </a:t>
            </a:r>
          </a:p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LỘ TRÌNH PHÁT TRIỂN      QUẢ ĐẠN VCM-01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E61AE-BD75-4869-B84C-BE8ED721646C}"/>
              </a:ext>
            </a:extLst>
          </p:cNvPr>
          <p:cNvSpPr/>
          <p:nvPr/>
        </p:nvSpPr>
        <p:spPr>
          <a:xfrm rot="10800000" flipH="1">
            <a:off x="0" y="450839"/>
            <a:ext cx="178420" cy="1333355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B996B1A-349C-4185-AA21-9A815F3169F2}"/>
              </a:ext>
            </a:extLst>
          </p:cNvPr>
          <p:cNvGrpSpPr/>
          <p:nvPr/>
        </p:nvGrpSpPr>
        <p:grpSpPr>
          <a:xfrm>
            <a:off x="443666" y="2153805"/>
            <a:ext cx="5330524" cy="3971227"/>
            <a:chOff x="443666" y="2153805"/>
            <a:chExt cx="5330524" cy="397122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539096E-36F2-4715-A788-D331E4BEE924}"/>
                </a:ext>
              </a:extLst>
            </p:cNvPr>
            <p:cNvGrpSpPr/>
            <p:nvPr/>
          </p:nvGrpSpPr>
          <p:grpSpPr>
            <a:xfrm>
              <a:off x="495299" y="2153805"/>
              <a:ext cx="4152519" cy="761891"/>
              <a:chOff x="-386432" y="3248542"/>
              <a:chExt cx="4152519" cy="76189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789054A-037D-4168-86BD-659D6E330F9F}"/>
                  </a:ext>
                </a:extLst>
              </p:cNvPr>
              <p:cNvSpPr/>
              <p:nvPr/>
            </p:nvSpPr>
            <p:spPr>
              <a:xfrm>
                <a:off x="-386432" y="3248542"/>
                <a:ext cx="3302259" cy="456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eaLnBrk="0" hangingPunct="0">
                  <a:lnSpc>
                    <a:spcPct val="130000"/>
                  </a:lnSpc>
                  <a:tabLst>
                    <a:tab pos="914400" algn="l"/>
                  </a:tabLst>
                  <a:defRPr/>
                </a:pPr>
                <a:r>
                  <a:rPr lang="en-US" sz="2000" b="1" dirty="0" err="1" smtClean="0">
                    <a:solidFill>
                      <a:srgbClr val="128685"/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Quý</a:t>
                </a:r>
                <a:r>
                  <a:rPr lang="en-US" sz="2000" b="1" dirty="0" smtClean="0">
                    <a:solidFill>
                      <a:srgbClr val="128685"/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I/2019</a:t>
                </a:r>
                <a:endParaRPr lang="en-US" sz="2000" b="1" dirty="0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DB0C86-F905-4899-A84B-B87B1AF80AD4}"/>
                  </a:ext>
                </a:extLst>
              </p:cNvPr>
              <p:cNvSpPr/>
              <p:nvPr/>
            </p:nvSpPr>
            <p:spPr>
              <a:xfrm>
                <a:off x="178421" y="3641101"/>
                <a:ext cx="35876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Hoàn</a:t>
                </a:r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thành</a:t>
                </a:r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sản</a:t>
                </a:r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phẩm</a:t>
                </a:r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mẫu</a:t>
                </a:r>
                <a:endPara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F5CC2F-AD2F-405D-95BF-818EB00F81D4}"/>
                </a:ext>
              </a:extLst>
            </p:cNvPr>
            <p:cNvSpPr/>
            <p:nvPr/>
          </p:nvSpPr>
          <p:spPr>
            <a:xfrm>
              <a:off x="1048689" y="4638438"/>
              <a:ext cx="47255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Hoàn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thành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sản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xuất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loạt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“0” </a:t>
              </a:r>
              <a:r>
                <a:rPr 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pha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2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1A7D60-330B-47EA-AA6C-64C67D85A401}"/>
                </a:ext>
              </a:extLst>
            </p:cNvPr>
            <p:cNvSpPr/>
            <p:nvPr/>
          </p:nvSpPr>
          <p:spPr>
            <a:xfrm>
              <a:off x="1048688" y="4302875"/>
              <a:ext cx="22579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err="1" smtClean="0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Quý</a:t>
              </a:r>
              <a:r>
                <a:rPr lang="en-US" sz="2000" b="1" dirty="0" smtClean="0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III/</a:t>
              </a:r>
              <a:r>
                <a:rPr lang="en-US" sz="2000" b="1" dirty="0" smtClean="0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2019</a:t>
              </a:r>
              <a:endParaRPr lang="en-US" sz="2000" b="1" dirty="0">
                <a:solidFill>
                  <a:srgbClr val="128685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3AC1C0-4275-41B0-8317-29B95282F0D1}"/>
                </a:ext>
              </a:extLst>
            </p:cNvPr>
            <p:cNvSpPr/>
            <p:nvPr/>
          </p:nvSpPr>
          <p:spPr>
            <a:xfrm>
              <a:off x="1077773" y="5586307"/>
              <a:ext cx="25314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Sẵn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sàng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sản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xuất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loạt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B01AC5-648C-4E1C-967B-888008ED7739}"/>
                </a:ext>
              </a:extLst>
            </p:cNvPr>
            <p:cNvSpPr/>
            <p:nvPr/>
          </p:nvSpPr>
          <p:spPr>
            <a:xfrm>
              <a:off x="1048688" y="5255804"/>
              <a:ext cx="257531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err="1" smtClean="0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Quý</a:t>
              </a:r>
              <a:r>
                <a:rPr lang="en-US" sz="2000" b="1" dirty="0" smtClean="0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IV/2019</a:t>
              </a:r>
              <a:endParaRPr lang="en-US" sz="2000" b="1" dirty="0">
                <a:solidFill>
                  <a:srgbClr val="128685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148E50-2BC6-4378-994F-23C4A4267DD3}"/>
                </a:ext>
              </a:extLst>
            </p:cNvPr>
            <p:cNvSpPr/>
            <p:nvPr/>
          </p:nvSpPr>
          <p:spPr>
            <a:xfrm>
              <a:off x="1077773" y="3566201"/>
              <a:ext cx="43876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Hoàn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thành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sản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xuất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loạt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“0”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pha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1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40BBE2-5775-4636-AB79-1DE10FDC52A9}"/>
                </a:ext>
              </a:extLst>
            </p:cNvPr>
            <p:cNvGrpSpPr/>
            <p:nvPr/>
          </p:nvGrpSpPr>
          <p:grpSpPr>
            <a:xfrm rot="5400000" flipV="1">
              <a:off x="-1287202" y="4190151"/>
              <a:ext cx="3757322" cy="112439"/>
              <a:chOff x="7196" y="3367561"/>
              <a:chExt cx="5942676" cy="22351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4B32293-ADEA-438A-A4D2-5A0ECC210F57}"/>
                  </a:ext>
                </a:extLst>
              </p:cNvPr>
              <p:cNvSpPr/>
              <p:nvPr/>
            </p:nvSpPr>
            <p:spPr>
              <a:xfrm>
                <a:off x="7196" y="3444656"/>
                <a:ext cx="5749994" cy="69321"/>
              </a:xfrm>
              <a:prstGeom prst="rect">
                <a:avLst/>
              </a:prstGeom>
              <a:solidFill>
                <a:srgbClr val="17AC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F2F38180-8974-4874-82F7-FD5C5CEB4395}"/>
                  </a:ext>
                </a:extLst>
              </p:cNvPr>
              <p:cNvSpPr/>
              <p:nvPr/>
            </p:nvSpPr>
            <p:spPr>
              <a:xfrm rot="5400000">
                <a:off x="5741775" y="3382975"/>
                <a:ext cx="223512" cy="192683"/>
              </a:xfrm>
              <a:prstGeom prst="triangle">
                <a:avLst/>
              </a:prstGeom>
              <a:solidFill>
                <a:srgbClr val="17AC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14CCC9E-CF1B-4B30-A1D4-3EE45A74FF2B}"/>
                </a:ext>
              </a:extLst>
            </p:cNvPr>
            <p:cNvSpPr/>
            <p:nvPr/>
          </p:nvSpPr>
          <p:spPr>
            <a:xfrm>
              <a:off x="1048688" y="3242923"/>
              <a:ext cx="31125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err="1" smtClean="0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Quý</a:t>
              </a:r>
              <a:r>
                <a:rPr lang="en-US" sz="2000" b="1" dirty="0" smtClean="0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II/2019</a:t>
              </a:r>
              <a:endParaRPr lang="en-US" sz="2000" b="1" dirty="0">
                <a:solidFill>
                  <a:srgbClr val="128685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D7B8038-D6A4-4904-96BD-A1C195D82DA9}"/>
                </a:ext>
              </a:extLst>
            </p:cNvPr>
            <p:cNvGrpSpPr/>
            <p:nvPr/>
          </p:nvGrpSpPr>
          <p:grpSpPr>
            <a:xfrm>
              <a:off x="443666" y="2214854"/>
              <a:ext cx="329013" cy="329013"/>
              <a:chOff x="4478614" y="2660930"/>
              <a:chExt cx="584775" cy="58477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7418F9A-B4EE-4EDE-8A85-ACA03BE282FA}"/>
                  </a:ext>
                </a:extLst>
              </p:cNvPr>
              <p:cNvSpPr/>
              <p:nvPr/>
            </p:nvSpPr>
            <p:spPr>
              <a:xfrm>
                <a:off x="4478614" y="2660930"/>
                <a:ext cx="584775" cy="584775"/>
              </a:xfrm>
              <a:prstGeom prst="ellipse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4DC52AF-3953-47E0-91D0-0DCB2C0F4DA5}"/>
                  </a:ext>
                </a:extLst>
              </p:cNvPr>
              <p:cNvSpPr/>
              <p:nvPr/>
            </p:nvSpPr>
            <p:spPr>
              <a:xfrm>
                <a:off x="4615617" y="2794637"/>
                <a:ext cx="310772" cy="310772"/>
              </a:xfrm>
              <a:prstGeom prst="ellipse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3109317-26FC-4A99-B1E7-3A7DCA15042F}"/>
                </a:ext>
              </a:extLst>
            </p:cNvPr>
            <p:cNvGrpSpPr/>
            <p:nvPr/>
          </p:nvGrpSpPr>
          <p:grpSpPr>
            <a:xfrm>
              <a:off x="443666" y="3318546"/>
              <a:ext cx="329013" cy="329013"/>
              <a:chOff x="4478614" y="2660930"/>
              <a:chExt cx="584775" cy="58477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750A4CA-08DD-446A-87A7-49E300845427}"/>
                  </a:ext>
                </a:extLst>
              </p:cNvPr>
              <p:cNvSpPr/>
              <p:nvPr/>
            </p:nvSpPr>
            <p:spPr>
              <a:xfrm>
                <a:off x="4478614" y="2660930"/>
                <a:ext cx="584775" cy="584775"/>
              </a:xfrm>
              <a:prstGeom prst="ellipse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6217F1A-111E-4467-818F-0917C2B980C3}"/>
                  </a:ext>
                </a:extLst>
              </p:cNvPr>
              <p:cNvSpPr/>
              <p:nvPr/>
            </p:nvSpPr>
            <p:spPr>
              <a:xfrm>
                <a:off x="4615617" y="2794637"/>
                <a:ext cx="310772" cy="310772"/>
              </a:xfrm>
              <a:prstGeom prst="ellipse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9D8905-E69B-4031-9CCE-3089AE81F142}"/>
                </a:ext>
              </a:extLst>
            </p:cNvPr>
            <p:cNvGrpSpPr/>
            <p:nvPr/>
          </p:nvGrpSpPr>
          <p:grpSpPr>
            <a:xfrm>
              <a:off x="443666" y="4343194"/>
              <a:ext cx="329013" cy="329013"/>
              <a:chOff x="4478614" y="2345821"/>
              <a:chExt cx="584775" cy="58477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C9B2D87-963F-4F8B-9CB6-1CB47FF6D300}"/>
                  </a:ext>
                </a:extLst>
              </p:cNvPr>
              <p:cNvSpPr/>
              <p:nvPr/>
            </p:nvSpPr>
            <p:spPr>
              <a:xfrm>
                <a:off x="4478614" y="2345821"/>
                <a:ext cx="584775" cy="584775"/>
              </a:xfrm>
              <a:prstGeom prst="ellipse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F66803C-7DBF-4F3A-9B79-DCE3A4A59866}"/>
                  </a:ext>
                </a:extLst>
              </p:cNvPr>
              <p:cNvSpPr/>
              <p:nvPr/>
            </p:nvSpPr>
            <p:spPr>
              <a:xfrm>
                <a:off x="4615617" y="2479529"/>
                <a:ext cx="310772" cy="310772"/>
              </a:xfrm>
              <a:prstGeom prst="ellipse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DFCA84-CCAA-44D4-9AD4-B28AD5613B8E}"/>
                </a:ext>
              </a:extLst>
            </p:cNvPr>
            <p:cNvGrpSpPr/>
            <p:nvPr/>
          </p:nvGrpSpPr>
          <p:grpSpPr>
            <a:xfrm>
              <a:off x="443666" y="5278218"/>
              <a:ext cx="329013" cy="329013"/>
              <a:chOff x="4478614" y="2660930"/>
              <a:chExt cx="584775" cy="584775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3AC67B0-379F-4AD1-B3D2-76B8EB1B0BC2}"/>
                  </a:ext>
                </a:extLst>
              </p:cNvPr>
              <p:cNvSpPr/>
              <p:nvPr/>
            </p:nvSpPr>
            <p:spPr>
              <a:xfrm>
                <a:off x="4478614" y="2660930"/>
                <a:ext cx="584775" cy="584775"/>
              </a:xfrm>
              <a:prstGeom prst="ellipse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C8AFF56-A95E-4677-8FE7-D912D44D684F}"/>
                  </a:ext>
                </a:extLst>
              </p:cNvPr>
              <p:cNvSpPr/>
              <p:nvPr/>
            </p:nvSpPr>
            <p:spPr>
              <a:xfrm>
                <a:off x="4615617" y="2794637"/>
                <a:ext cx="310772" cy="310772"/>
              </a:xfrm>
              <a:prstGeom prst="ellipse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</p:grp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23CECFE-34D5-487D-84A2-94D553436CCD}"/>
              </a:ext>
            </a:extLst>
          </p:cNvPr>
          <p:cNvCxnSpPr>
            <a:cxnSpLocks/>
          </p:cNvCxnSpPr>
          <p:nvPr/>
        </p:nvCxnSpPr>
        <p:spPr>
          <a:xfrm>
            <a:off x="6096000" y="450839"/>
            <a:ext cx="0" cy="5674193"/>
          </a:xfrm>
          <a:prstGeom prst="line">
            <a:avLst/>
          </a:prstGeom>
          <a:ln>
            <a:solidFill>
              <a:srgbClr val="17ACA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5143D7-F390-483B-A67E-16952D1E0537}"/>
              </a:ext>
            </a:extLst>
          </p:cNvPr>
          <p:cNvSpPr txBox="1"/>
          <p:nvPr/>
        </p:nvSpPr>
        <p:spPr>
          <a:xfrm>
            <a:off x="6431681" y="412654"/>
            <a:ext cx="50364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4.3 </a:t>
            </a:r>
          </a:p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LỘ TRÌNH PHÁT TRIỂN      QUẢ ĐẠN VCM-02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2DC9CC-6122-401A-874D-328702FE7683}"/>
              </a:ext>
            </a:extLst>
          </p:cNvPr>
          <p:cNvSpPr/>
          <p:nvPr/>
        </p:nvSpPr>
        <p:spPr>
          <a:xfrm rot="10800000" flipH="1">
            <a:off x="6096000" y="450839"/>
            <a:ext cx="178420" cy="1333355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DF50AAB-F56F-4A3C-91AD-2308BD1D7419}"/>
              </a:ext>
            </a:extLst>
          </p:cNvPr>
          <p:cNvGrpSpPr/>
          <p:nvPr/>
        </p:nvGrpSpPr>
        <p:grpSpPr>
          <a:xfrm>
            <a:off x="6518896" y="2153805"/>
            <a:ext cx="5024921" cy="4093209"/>
            <a:chOff x="6518896" y="2153805"/>
            <a:chExt cx="5024921" cy="4093209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3440E34-C34E-4951-B730-7C6A94C5CD4A}"/>
                </a:ext>
              </a:extLst>
            </p:cNvPr>
            <p:cNvGrpSpPr/>
            <p:nvPr/>
          </p:nvGrpSpPr>
          <p:grpSpPr>
            <a:xfrm rot="5400000" flipV="1">
              <a:off x="4804741" y="4312133"/>
              <a:ext cx="3757322" cy="112439"/>
              <a:chOff x="7196" y="3367561"/>
              <a:chExt cx="5942676" cy="223512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E03E7C6-A8FE-4421-B9B6-7EBC226B7B9D}"/>
                  </a:ext>
                </a:extLst>
              </p:cNvPr>
              <p:cNvSpPr/>
              <p:nvPr/>
            </p:nvSpPr>
            <p:spPr>
              <a:xfrm>
                <a:off x="7196" y="3444656"/>
                <a:ext cx="5749994" cy="69321"/>
              </a:xfrm>
              <a:prstGeom prst="rect">
                <a:avLst/>
              </a:prstGeom>
              <a:solidFill>
                <a:srgbClr val="17AC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7361EBB4-0E33-4641-B0D6-3AC7C9FB4256}"/>
                  </a:ext>
                </a:extLst>
              </p:cNvPr>
              <p:cNvSpPr/>
              <p:nvPr/>
            </p:nvSpPr>
            <p:spPr>
              <a:xfrm rot="5400000">
                <a:off x="5741775" y="3382975"/>
                <a:ext cx="223512" cy="192683"/>
              </a:xfrm>
              <a:prstGeom prst="triangle">
                <a:avLst/>
              </a:prstGeom>
              <a:solidFill>
                <a:srgbClr val="17AC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42DB41-E7D5-4D92-9A9F-EDDA160FDAFA}"/>
                </a:ext>
              </a:extLst>
            </p:cNvPr>
            <p:cNvGrpSpPr/>
            <p:nvPr/>
          </p:nvGrpSpPr>
          <p:grpSpPr>
            <a:xfrm>
              <a:off x="6567608" y="2153805"/>
              <a:ext cx="4176210" cy="761891"/>
              <a:chOff x="-410123" y="3248542"/>
              <a:chExt cx="4176210" cy="76189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D0B20F4-EA69-4A3F-9DD8-120FFFB49AB8}"/>
                  </a:ext>
                </a:extLst>
              </p:cNvPr>
              <p:cNvSpPr/>
              <p:nvPr/>
            </p:nvSpPr>
            <p:spPr>
              <a:xfrm>
                <a:off x="-410123" y="3248542"/>
                <a:ext cx="201515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eaLnBrk="0" hangingPunct="0">
                  <a:lnSpc>
                    <a:spcPct val="130000"/>
                  </a:lnSpc>
                  <a:tabLst>
                    <a:tab pos="914400" algn="l"/>
                  </a:tabLst>
                  <a:defRPr/>
                </a:pPr>
                <a:r>
                  <a:rPr lang="en-US" sz="2000" b="1">
                    <a:solidFill>
                      <a:srgbClr val="128685"/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09.2018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C97DA35-81A4-460E-8DAE-1524AFBF430E}"/>
                  </a:ext>
                </a:extLst>
              </p:cNvPr>
              <p:cNvSpPr/>
              <p:nvPr/>
            </p:nvSpPr>
            <p:spPr>
              <a:xfrm>
                <a:off x="178421" y="3641101"/>
                <a:ext cx="35876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Bắn</a:t>
                </a:r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thử</a:t>
                </a:r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nghiệm</a:t>
                </a:r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lần</a:t>
                </a:r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 </a:t>
                </a:r>
                <a:r>
                  <a:rPr lang="en-US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itchFamily="2" charset="0"/>
                    <a:ea typeface="Roboto" pitchFamily="2" charset="0"/>
                    <a:cs typeface="Arial" pitchFamily="34" charset="0"/>
                  </a:rPr>
                  <a:t>đầu</a:t>
                </a:r>
                <a:endPara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FD7F5F-0871-433F-A0C9-F66015272F6E}"/>
                </a:ext>
              </a:extLst>
            </p:cNvPr>
            <p:cNvSpPr/>
            <p:nvPr/>
          </p:nvSpPr>
          <p:spPr>
            <a:xfrm>
              <a:off x="7144689" y="4042159"/>
              <a:ext cx="14156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03.2020</a:t>
              </a:r>
              <a:endParaRPr lang="en-US" sz="2000" b="1">
                <a:solidFill>
                  <a:srgbClr val="128685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F2C88DD-2E6C-4948-99E3-7015609997E3}"/>
                </a:ext>
              </a:extLst>
            </p:cNvPr>
            <p:cNvSpPr/>
            <p:nvPr/>
          </p:nvSpPr>
          <p:spPr>
            <a:xfrm>
              <a:off x="7144689" y="5820880"/>
              <a:ext cx="25314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Sẵn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sàng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sản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xuất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loạt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2E411A3-0786-4C4F-AED9-B73319DEEFEE}"/>
                </a:ext>
              </a:extLst>
            </p:cNvPr>
            <p:cNvSpPr/>
            <p:nvPr/>
          </p:nvSpPr>
          <p:spPr>
            <a:xfrm>
              <a:off x="7144689" y="5486552"/>
              <a:ext cx="14156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10.2020</a:t>
              </a:r>
              <a:endParaRPr lang="en-US" sz="2000" b="1">
                <a:solidFill>
                  <a:srgbClr val="128685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61DCC55-8AAA-4048-B515-E1F9D70FE7F6}"/>
                </a:ext>
              </a:extLst>
            </p:cNvPr>
            <p:cNvSpPr/>
            <p:nvPr/>
          </p:nvSpPr>
          <p:spPr>
            <a:xfrm>
              <a:off x="7144689" y="3261279"/>
              <a:ext cx="14156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09.2019</a:t>
              </a:r>
              <a:endParaRPr lang="en-US" sz="2000" b="1">
                <a:solidFill>
                  <a:srgbClr val="128685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69880C2-8F2F-4AAB-BE5D-1FA4752CC5DF}"/>
                </a:ext>
              </a:extLst>
            </p:cNvPr>
            <p:cNvGrpSpPr/>
            <p:nvPr/>
          </p:nvGrpSpPr>
          <p:grpSpPr>
            <a:xfrm>
              <a:off x="6539666" y="2214854"/>
              <a:ext cx="329013" cy="329013"/>
              <a:chOff x="4478614" y="2660930"/>
              <a:chExt cx="584775" cy="58477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FD75D5F-1A1F-471D-B0F7-4EA9C0DA6F3A}"/>
                  </a:ext>
                </a:extLst>
              </p:cNvPr>
              <p:cNvSpPr/>
              <p:nvPr/>
            </p:nvSpPr>
            <p:spPr>
              <a:xfrm>
                <a:off x="4478614" y="2660930"/>
                <a:ext cx="584775" cy="584775"/>
              </a:xfrm>
              <a:prstGeom prst="ellipse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141807F-ADA8-4059-BCD6-9F035C5783B0}"/>
                  </a:ext>
                </a:extLst>
              </p:cNvPr>
              <p:cNvSpPr/>
              <p:nvPr/>
            </p:nvSpPr>
            <p:spPr>
              <a:xfrm>
                <a:off x="4615617" y="2794637"/>
                <a:ext cx="310772" cy="310772"/>
              </a:xfrm>
              <a:prstGeom prst="ellipse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EDF8B73-7DCC-4FD0-8126-F9735D4E4C08}"/>
                </a:ext>
              </a:extLst>
            </p:cNvPr>
            <p:cNvGrpSpPr/>
            <p:nvPr/>
          </p:nvGrpSpPr>
          <p:grpSpPr>
            <a:xfrm>
              <a:off x="6539666" y="3336902"/>
              <a:ext cx="329013" cy="329013"/>
              <a:chOff x="4478614" y="2660930"/>
              <a:chExt cx="584775" cy="584775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5076069-1159-4F54-BD0C-67B28FECC9CA}"/>
                  </a:ext>
                </a:extLst>
              </p:cNvPr>
              <p:cNvSpPr/>
              <p:nvPr/>
            </p:nvSpPr>
            <p:spPr>
              <a:xfrm>
                <a:off x="4478614" y="2660930"/>
                <a:ext cx="584775" cy="584775"/>
              </a:xfrm>
              <a:prstGeom prst="ellipse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11B8E87-8845-4591-9A5B-AB31BCEA65F5}"/>
                  </a:ext>
                </a:extLst>
              </p:cNvPr>
              <p:cNvSpPr/>
              <p:nvPr/>
            </p:nvSpPr>
            <p:spPr>
              <a:xfrm>
                <a:off x="4615617" y="2794637"/>
                <a:ext cx="310772" cy="310772"/>
              </a:xfrm>
              <a:prstGeom prst="ellipse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E02FD45-30EA-44CE-8AAF-35CBB42DCE64}"/>
                </a:ext>
              </a:extLst>
            </p:cNvPr>
            <p:cNvGrpSpPr/>
            <p:nvPr/>
          </p:nvGrpSpPr>
          <p:grpSpPr>
            <a:xfrm>
              <a:off x="6539666" y="4082478"/>
              <a:ext cx="329013" cy="329013"/>
              <a:chOff x="4478614" y="2660930"/>
              <a:chExt cx="584775" cy="58477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6D52E8E-1CC7-4602-ACEE-4D6501C84454}"/>
                  </a:ext>
                </a:extLst>
              </p:cNvPr>
              <p:cNvSpPr/>
              <p:nvPr/>
            </p:nvSpPr>
            <p:spPr>
              <a:xfrm>
                <a:off x="4478614" y="2660930"/>
                <a:ext cx="584775" cy="584775"/>
              </a:xfrm>
              <a:prstGeom prst="ellipse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AF39B26-AA7E-4E35-96A2-E46B14194F5C}"/>
                  </a:ext>
                </a:extLst>
              </p:cNvPr>
              <p:cNvSpPr/>
              <p:nvPr/>
            </p:nvSpPr>
            <p:spPr>
              <a:xfrm>
                <a:off x="4615617" y="2794637"/>
                <a:ext cx="310772" cy="310772"/>
              </a:xfrm>
              <a:prstGeom prst="ellipse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55686E-5BBE-4750-8CF5-AA67BBAD9B48}"/>
                </a:ext>
              </a:extLst>
            </p:cNvPr>
            <p:cNvGrpSpPr/>
            <p:nvPr/>
          </p:nvGrpSpPr>
          <p:grpSpPr>
            <a:xfrm>
              <a:off x="6518896" y="5491867"/>
              <a:ext cx="329013" cy="329013"/>
              <a:chOff x="4478614" y="2660930"/>
              <a:chExt cx="584775" cy="58477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450E8E3-C4F0-4416-82E0-3092FD381ACA}"/>
                  </a:ext>
                </a:extLst>
              </p:cNvPr>
              <p:cNvSpPr/>
              <p:nvPr/>
            </p:nvSpPr>
            <p:spPr>
              <a:xfrm>
                <a:off x="4478614" y="2660930"/>
                <a:ext cx="584775" cy="584775"/>
              </a:xfrm>
              <a:prstGeom prst="ellipse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606DC6F-2D50-4535-9B08-4A0F7E3D6536}"/>
                  </a:ext>
                </a:extLst>
              </p:cNvPr>
              <p:cNvSpPr/>
              <p:nvPr/>
            </p:nvSpPr>
            <p:spPr>
              <a:xfrm>
                <a:off x="4615617" y="2794637"/>
                <a:ext cx="310772" cy="310772"/>
              </a:xfrm>
              <a:prstGeom prst="ellipse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0725FF9-D8A2-4D08-A62F-6850C9F53FEB}"/>
                </a:ext>
              </a:extLst>
            </p:cNvPr>
            <p:cNvSpPr/>
            <p:nvPr/>
          </p:nvSpPr>
          <p:spPr>
            <a:xfrm>
              <a:off x="7156152" y="3587890"/>
              <a:ext cx="43876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Hoàn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thành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sản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phẩm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mẫu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0B5468A-84F4-4A3A-971D-3120A41B075F}"/>
                </a:ext>
              </a:extLst>
            </p:cNvPr>
            <p:cNvSpPr/>
            <p:nvPr/>
          </p:nvSpPr>
          <p:spPr>
            <a:xfrm>
              <a:off x="7156152" y="4371687"/>
              <a:ext cx="43876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Hoàn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thành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sản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xuất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loạt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“0”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pha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1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8EF2E5B-F476-4080-A820-848FDD551854}"/>
                </a:ext>
              </a:extLst>
            </p:cNvPr>
            <p:cNvSpPr/>
            <p:nvPr/>
          </p:nvSpPr>
          <p:spPr>
            <a:xfrm>
              <a:off x="7144689" y="4840169"/>
              <a:ext cx="14156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>
                  <a:solidFill>
                    <a:srgbClr val="128685"/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09.2020</a:t>
              </a:r>
              <a:endParaRPr lang="en-US" sz="2000" b="1">
                <a:solidFill>
                  <a:srgbClr val="128685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DC89FF7-D51C-431F-85DA-E6E5BF33EC94}"/>
                </a:ext>
              </a:extLst>
            </p:cNvPr>
            <p:cNvGrpSpPr/>
            <p:nvPr/>
          </p:nvGrpSpPr>
          <p:grpSpPr>
            <a:xfrm>
              <a:off x="6539666" y="4880488"/>
              <a:ext cx="329013" cy="329013"/>
              <a:chOff x="4478614" y="2660930"/>
              <a:chExt cx="584775" cy="584775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B62BA98-27EB-4ACF-9A07-F83547D2E1C9}"/>
                  </a:ext>
                </a:extLst>
              </p:cNvPr>
              <p:cNvSpPr/>
              <p:nvPr/>
            </p:nvSpPr>
            <p:spPr>
              <a:xfrm>
                <a:off x="4478614" y="2660930"/>
                <a:ext cx="584775" cy="584775"/>
              </a:xfrm>
              <a:prstGeom prst="ellipse">
                <a:avLst/>
              </a:prstGeom>
              <a:solidFill>
                <a:srgbClr val="19B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49958E5-5E3E-47A2-9653-F744269CCB26}"/>
                  </a:ext>
                </a:extLst>
              </p:cNvPr>
              <p:cNvSpPr/>
              <p:nvPr/>
            </p:nvSpPr>
            <p:spPr>
              <a:xfrm>
                <a:off x="4615617" y="2794637"/>
                <a:ext cx="310772" cy="310772"/>
              </a:xfrm>
              <a:prstGeom prst="ellipse">
                <a:avLst/>
              </a:prstGeom>
              <a:solidFill>
                <a:srgbClr val="82E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Roboto" pitchFamily="2" charset="0"/>
                  <a:ea typeface="Roboto" pitchFamily="2" charset="0"/>
                </a:endParaRPr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83CF7DF-8914-4C48-9B62-9B9DCC9F1577}"/>
                </a:ext>
              </a:extLst>
            </p:cNvPr>
            <p:cNvSpPr/>
            <p:nvPr/>
          </p:nvSpPr>
          <p:spPr>
            <a:xfrm>
              <a:off x="7144689" y="5166618"/>
              <a:ext cx="43876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Hoàn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thành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sản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xuất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loạt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“0” </a:t>
              </a:r>
              <a:r>
                <a:rPr lang="en-US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pha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Arial" pitchFamily="34" charset="0"/>
                </a:rPr>
                <a:t> 2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C01C35FA-5F49-4C41-AE2C-CA110A9F33E0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099110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95E48E-1BD1-41BA-9C49-465D208B2E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r="10023"/>
          <a:stretch/>
        </p:blipFill>
        <p:spPr>
          <a:xfrm>
            <a:off x="0" y="0"/>
            <a:ext cx="5275385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BE73EF-8582-4268-B322-83C28B2A2A7D}"/>
              </a:ext>
            </a:extLst>
          </p:cNvPr>
          <p:cNvSpPr/>
          <p:nvPr/>
        </p:nvSpPr>
        <p:spPr>
          <a:xfrm>
            <a:off x="14141" y="0"/>
            <a:ext cx="5275385" cy="6858000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3AD08-E50C-4E84-B0BA-01323CF1743C}"/>
              </a:ext>
            </a:extLst>
          </p:cNvPr>
          <p:cNvSpPr txBox="1"/>
          <p:nvPr/>
        </p:nvSpPr>
        <p:spPr>
          <a:xfrm>
            <a:off x="2657704" y="1816616"/>
            <a:ext cx="285302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05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D3FEB14-52EB-4B88-85AD-509F64B6C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730" y="2669010"/>
            <a:ext cx="4417041" cy="163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ĐỀ XUẤT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KIẾN NGHỊ</a:t>
            </a:r>
            <a:endParaRPr lang="en-US" altLang="en-US" sz="440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CF46CE-E81D-48A4-9385-88AACE859B5D}"/>
              </a:ext>
            </a:extLst>
          </p:cNvPr>
          <p:cNvSpPr/>
          <p:nvPr/>
        </p:nvSpPr>
        <p:spPr>
          <a:xfrm>
            <a:off x="5276596" y="1756971"/>
            <a:ext cx="140301" cy="3344057"/>
          </a:xfrm>
          <a:prstGeom prst="rect">
            <a:avLst/>
          </a:prstGeom>
          <a:solidFill>
            <a:srgbClr val="3D8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3501D-8CED-4A58-82AB-6A7963511AEA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 spc="-10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130145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2150" y="1988309"/>
            <a:ext cx="9391650" cy="2245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tabLst>
                <a:tab pos="540385" algn="l"/>
              </a:tabLst>
            </a:pP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Bộ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trưởng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cho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phép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Tập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đoàn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VTQĐ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tiến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hành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các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đợt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thử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nghiệm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trên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biển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trong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Quý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III/2017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để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đẩy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nhanh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tiến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độ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Đề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án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A1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theo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quy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trình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cấp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phép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bắn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như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đã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thực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hiện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để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bắn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tại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TB1.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Đề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nghị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Bộ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Quốc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phòng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(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Quân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chủng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Hải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quân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,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Cục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Quân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huấn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,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Cục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Tác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chiến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)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hỗ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trợ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Tập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đoàn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VTQĐ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đẩy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nhanh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công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việc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xây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dựng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trường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bắn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kích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thước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nhỏ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tại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căn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cứ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Cam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Ranh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4B9005-B74C-45D4-8FA3-72C1769A2881}"/>
              </a:ext>
            </a:extLst>
          </p:cNvPr>
          <p:cNvSpPr/>
          <p:nvPr/>
        </p:nvSpPr>
        <p:spPr>
          <a:xfrm>
            <a:off x="1962150" y="4371574"/>
            <a:ext cx="9391650" cy="1179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tabLst>
                <a:tab pos="540385" algn="l"/>
              </a:tabLst>
            </a:pP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Bộ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trưởng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chỉ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đạo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các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cơ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quan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liên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quan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,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phối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hợp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với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Tập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đoàn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VTQĐ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làm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việc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với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đối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tác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,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yêu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cầu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cung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cấp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các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giao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thức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đối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với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tên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lửa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Kh-35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và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các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thành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phần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khác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trên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tàu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(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ra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đa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, la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bàn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,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hệ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thống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định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 </a:t>
            </a:r>
            <a:r>
              <a:rPr 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vị</a:t>
            </a:r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11D305-DF12-4A46-A363-6FA01C8190A4}"/>
              </a:ext>
            </a:extLst>
          </p:cNvPr>
          <p:cNvSpPr/>
          <p:nvPr/>
        </p:nvSpPr>
        <p:spPr>
          <a:xfrm rot="5400000" flipH="1">
            <a:off x="-1352553" y="3047997"/>
            <a:ext cx="4419602" cy="1714501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B731EC-9851-41E0-B893-519DD11DACCD}"/>
              </a:ext>
            </a:extLst>
          </p:cNvPr>
          <p:cNvSpPr/>
          <p:nvPr/>
        </p:nvSpPr>
        <p:spPr>
          <a:xfrm>
            <a:off x="533398" y="1914507"/>
            <a:ext cx="647699" cy="102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tabLst>
                <a:tab pos="540385" algn="l"/>
              </a:tabLst>
            </a:pPr>
            <a:r>
              <a:rPr lang="en-US" sz="60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BFAAA5-5E3F-4C6A-9034-66A0CF3AC574}"/>
              </a:ext>
            </a:extLst>
          </p:cNvPr>
          <p:cNvSpPr/>
          <p:nvPr/>
        </p:nvSpPr>
        <p:spPr>
          <a:xfrm>
            <a:off x="533397" y="4274679"/>
            <a:ext cx="647699" cy="102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tabLst>
                <a:tab pos="540385" algn="l"/>
              </a:tabLst>
            </a:pPr>
            <a:r>
              <a:rPr lang="en-US" sz="60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464D2C-BE93-4D97-8659-F4E642D595BD}"/>
              </a:ext>
            </a:extLst>
          </p:cNvPr>
          <p:cNvCxnSpPr>
            <a:cxnSpLocks/>
          </p:cNvCxnSpPr>
          <p:nvPr/>
        </p:nvCxnSpPr>
        <p:spPr>
          <a:xfrm>
            <a:off x="-704850" y="4179429"/>
            <a:ext cx="120586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4FE31A-BF72-4799-93C6-6082756F74C6}"/>
              </a:ext>
            </a:extLst>
          </p:cNvPr>
          <p:cNvSpPr txBox="1"/>
          <p:nvPr/>
        </p:nvSpPr>
        <p:spPr>
          <a:xfrm>
            <a:off x="361947" y="412655"/>
            <a:ext cx="5036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Arial" pitchFamily="34" charset="0"/>
              </a:rPr>
              <a:t>ĐỀ XUẤT - KIẾN NGHỊ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0A441-0AA6-4C02-90D8-F567DAD1286D}"/>
              </a:ext>
            </a:extLst>
          </p:cNvPr>
          <p:cNvSpPr/>
          <p:nvPr/>
        </p:nvSpPr>
        <p:spPr>
          <a:xfrm rot="10800000" flipH="1">
            <a:off x="-3" y="412655"/>
            <a:ext cx="152403" cy="523220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0DEFF-89CE-4B20-96B3-EB66446D7F2E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35355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ll building in a city&#10;&#10;Description generated with very high confidence">
            <a:extLst>
              <a:ext uri="{FF2B5EF4-FFF2-40B4-BE49-F238E27FC236}">
                <a16:creationId xmlns:a16="http://schemas.microsoft.com/office/drawing/2014/main" id="{D83EA798-DEF0-4131-A3EC-B8605016C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280"/>
          <a:stretch/>
        </p:blipFill>
        <p:spPr>
          <a:xfrm rot="21347000">
            <a:off x="5310061" y="-351679"/>
            <a:ext cx="7050662" cy="74873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5A37B2-7B76-4888-9FB8-EF41867519A4}"/>
              </a:ext>
            </a:extLst>
          </p:cNvPr>
          <p:cNvSpPr/>
          <p:nvPr/>
        </p:nvSpPr>
        <p:spPr>
          <a:xfrm>
            <a:off x="4342847" y="0"/>
            <a:ext cx="13119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6CDF7-58F7-4C2B-B332-9E696545E095}"/>
              </a:ext>
            </a:extLst>
          </p:cNvPr>
          <p:cNvSpPr txBox="1"/>
          <p:nvPr/>
        </p:nvSpPr>
        <p:spPr>
          <a:xfrm>
            <a:off x="594406" y="6201003"/>
            <a:ext cx="25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iCiel Gotham Medium" pitchFamily="50" charset="0"/>
              </a:rPr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E4649-2488-44A1-A91D-AB09CAA06E8E}"/>
              </a:ext>
            </a:extLst>
          </p:cNvPr>
          <p:cNvSpPr/>
          <p:nvPr/>
        </p:nvSpPr>
        <p:spPr>
          <a:xfrm>
            <a:off x="667588" y="2070046"/>
            <a:ext cx="4216234" cy="1797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485DDC-A35C-409F-AD4F-2B25D7041ADB}"/>
              </a:ext>
            </a:extLst>
          </p:cNvPr>
          <p:cNvSpPr/>
          <p:nvPr/>
        </p:nvSpPr>
        <p:spPr>
          <a:xfrm flipH="1">
            <a:off x="5654816" y="-67782"/>
            <a:ext cx="6583653" cy="7176505"/>
          </a:xfrm>
          <a:prstGeom prst="rect">
            <a:avLst/>
          </a:prstGeom>
          <a:gradFill flip="none" rotWithShape="1">
            <a:gsLst>
              <a:gs pos="21000">
                <a:srgbClr val="00918C">
                  <a:alpha val="7000"/>
                </a:srgbClr>
              </a:gs>
              <a:gs pos="61000">
                <a:srgbClr val="00918C">
                  <a:alpha val="29000"/>
                </a:srgbClr>
              </a:gs>
              <a:gs pos="84000">
                <a:srgbClr val="00918C">
                  <a:alpha val="52000"/>
                </a:srgbClr>
              </a:gs>
              <a:gs pos="100000">
                <a:srgbClr val="00918C">
                  <a:alpha val="71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4445D3-63D7-47DA-A5E3-E31CBEAB522C}"/>
              </a:ext>
            </a:extLst>
          </p:cNvPr>
          <p:cNvSpPr/>
          <p:nvPr/>
        </p:nvSpPr>
        <p:spPr>
          <a:xfrm rot="5400000">
            <a:off x="2190467" y="2199062"/>
            <a:ext cx="3402352" cy="263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263C78-4E40-47A6-97A1-05E9CA8AC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07" y="1763332"/>
            <a:ext cx="3526337" cy="1979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7C652-4B7C-4C1D-998B-8262F627764F}"/>
              </a:ext>
            </a:extLst>
          </p:cNvPr>
          <p:cNvSpPr txBox="1"/>
          <p:nvPr/>
        </p:nvSpPr>
        <p:spPr>
          <a:xfrm>
            <a:off x="709613" y="3435713"/>
            <a:ext cx="4216234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iCiel Gotham Medium" pitchFamily="50" charset="0"/>
              </a:rPr>
              <a:t>TRÂN TRỌNG CẢM </a:t>
            </a:r>
            <a:r>
              <a:rPr lang="vi-VN" sz="4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iCiel Gotham Medium" pitchFamily="50" charset="0"/>
              </a:rPr>
              <a:t>Ơ</a:t>
            </a:r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iCiel Gotham Medium" pitchFamily="50" charset="0"/>
              </a:rPr>
              <a:t>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C831-4481-4EA7-90C7-0C3DF7AE1131}"/>
              </a:ext>
            </a:extLst>
          </p:cNvPr>
          <p:cNvSpPr/>
          <p:nvPr/>
        </p:nvSpPr>
        <p:spPr>
          <a:xfrm>
            <a:off x="5514516" y="1756972"/>
            <a:ext cx="140301" cy="3344057"/>
          </a:xfrm>
          <a:prstGeom prst="rect">
            <a:avLst/>
          </a:prstGeom>
          <a:solidFill>
            <a:srgbClr val="0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BB745B-CF89-43F6-95E7-24AB38258E18}"/>
              </a:ext>
            </a:extLst>
          </p:cNvPr>
          <p:cNvSpPr txBox="1"/>
          <p:nvPr/>
        </p:nvSpPr>
        <p:spPr>
          <a:xfrm>
            <a:off x="398051" y="369172"/>
            <a:ext cx="6085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1.1. C</a:t>
            </a:r>
            <a:r>
              <a:rPr lang="vi-VN" sz="28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Ơ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SỞ TRIỂN KHAI NHIỆM VỤ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70D18-AF84-4957-97DE-E8B8119F5806}"/>
              </a:ext>
            </a:extLst>
          </p:cNvPr>
          <p:cNvSpPr/>
          <p:nvPr/>
        </p:nvSpPr>
        <p:spPr>
          <a:xfrm>
            <a:off x="0" y="283730"/>
            <a:ext cx="111160" cy="694104"/>
          </a:xfrm>
          <a:prstGeom prst="rect">
            <a:avLst/>
          </a:prstGeom>
          <a:solidFill>
            <a:srgbClr val="3A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65AD4B-C4D7-4919-8206-A3D0D41B58AC}"/>
              </a:ext>
            </a:extLst>
          </p:cNvPr>
          <p:cNvGrpSpPr/>
          <p:nvPr/>
        </p:nvGrpSpPr>
        <p:grpSpPr>
          <a:xfrm>
            <a:off x="398051" y="1124034"/>
            <a:ext cx="5302117" cy="1534387"/>
            <a:chOff x="115439" y="963493"/>
            <a:chExt cx="5588796" cy="15343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EE20CF-067D-4D43-A9BB-60381B609923}"/>
                </a:ext>
              </a:extLst>
            </p:cNvPr>
            <p:cNvSpPr/>
            <p:nvPr/>
          </p:nvSpPr>
          <p:spPr>
            <a:xfrm>
              <a:off x="658313" y="1323072"/>
              <a:ext cx="5045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Kết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luận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số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633-KL/QUTW</a:t>
              </a:r>
              <a:r>
                <a:rPr lang="vi-VN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ngày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11/09/2014 </a:t>
              </a:r>
              <a:endParaRPr lang="en-US" b="1">
                <a:solidFill>
                  <a:srgbClr val="3A888A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10916D-4DE5-48B0-B153-86F68B079A68}"/>
                </a:ext>
              </a:extLst>
            </p:cNvPr>
            <p:cNvSpPr/>
            <p:nvPr/>
          </p:nvSpPr>
          <p:spPr>
            <a:xfrm>
              <a:off x="661708" y="1620717"/>
              <a:ext cx="4904822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  <a:defRPr/>
              </a:pP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của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Quân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ủy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Trung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ương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giao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cho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Tập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đoàn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Viettel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nghiên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cứu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,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thiết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kế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,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chế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tạo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và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sản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xuất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tên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lửa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hành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trình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đối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hạm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tầm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trung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4C6BD058-B9AD-495C-B40E-7D2881338B50}"/>
                </a:ext>
              </a:extLst>
            </p:cNvPr>
            <p:cNvSpPr txBox="1"/>
            <p:nvPr/>
          </p:nvSpPr>
          <p:spPr>
            <a:xfrm>
              <a:off x="115439" y="963493"/>
              <a:ext cx="7729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>
                  <a:solidFill>
                    <a:schemeClr val="bg1">
                      <a:lumMod val="5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42E7AE-21B6-45E7-836B-0AB5B9001126}"/>
              </a:ext>
            </a:extLst>
          </p:cNvPr>
          <p:cNvGrpSpPr/>
          <p:nvPr/>
        </p:nvGrpSpPr>
        <p:grpSpPr>
          <a:xfrm>
            <a:off x="372610" y="2792430"/>
            <a:ext cx="5445826" cy="1530081"/>
            <a:chOff x="248970" y="3062890"/>
            <a:chExt cx="5552656" cy="1530081"/>
          </a:xfrm>
        </p:grpSpPr>
        <p:sp>
          <p:nvSpPr>
            <p:cNvPr id="13" name="Hộp Văn bản 8">
              <a:extLst>
                <a:ext uri="{FF2B5EF4-FFF2-40B4-BE49-F238E27FC236}">
                  <a16:creationId xmlns:a16="http://schemas.microsoft.com/office/drawing/2014/main" id="{250298FB-C5B6-4776-882D-3B3C5C815C7F}"/>
                </a:ext>
              </a:extLst>
            </p:cNvPr>
            <p:cNvSpPr txBox="1"/>
            <p:nvPr/>
          </p:nvSpPr>
          <p:spPr>
            <a:xfrm>
              <a:off x="248970" y="3062890"/>
              <a:ext cx="7729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>
                  <a:solidFill>
                    <a:schemeClr val="bg1">
                      <a:lumMod val="5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0EA471-EC4C-4A1F-A1F8-F4950FE3FB2F}"/>
                </a:ext>
              </a:extLst>
            </p:cNvPr>
            <p:cNvSpPr/>
            <p:nvPr/>
          </p:nvSpPr>
          <p:spPr>
            <a:xfrm>
              <a:off x="822767" y="3367537"/>
              <a:ext cx="49788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Quyết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định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số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127/QĐ-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TTg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ngày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23/01/2015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061436-1074-41AD-821F-CF56825B62AF}"/>
                </a:ext>
              </a:extLst>
            </p:cNvPr>
            <p:cNvSpPr/>
            <p:nvPr/>
          </p:nvSpPr>
          <p:spPr>
            <a:xfrm>
              <a:off x="832012" y="3715808"/>
              <a:ext cx="4715822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Nghiên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cứu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,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thiết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kế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,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chế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tạo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và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sản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xuất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tên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lửa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hành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tr</a:t>
              </a:r>
              <a:r>
                <a:rPr lang="vi-VN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ì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nh</a:t>
              </a:r>
              <a:r>
                <a:rPr lang="vi-VN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đối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hạm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tầm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trung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Việt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Nam (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Đề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án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A1)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6679D6-93B9-440F-A9A5-05083073F70B}"/>
              </a:ext>
            </a:extLst>
          </p:cNvPr>
          <p:cNvGrpSpPr/>
          <p:nvPr/>
        </p:nvGrpSpPr>
        <p:grpSpPr>
          <a:xfrm>
            <a:off x="372610" y="4398658"/>
            <a:ext cx="5368235" cy="1742163"/>
            <a:chOff x="6599515" y="-546463"/>
            <a:chExt cx="5368235" cy="1742163"/>
          </a:xfrm>
        </p:grpSpPr>
        <p:sp>
          <p:nvSpPr>
            <p:cNvPr id="14" name="Hộp Văn bản 8">
              <a:extLst>
                <a:ext uri="{FF2B5EF4-FFF2-40B4-BE49-F238E27FC236}">
                  <a16:creationId xmlns:a16="http://schemas.microsoft.com/office/drawing/2014/main" id="{C20E77BF-B21B-4C6B-B07F-635DE647563F}"/>
                </a:ext>
              </a:extLst>
            </p:cNvPr>
            <p:cNvSpPr txBox="1"/>
            <p:nvPr/>
          </p:nvSpPr>
          <p:spPr>
            <a:xfrm>
              <a:off x="6599515" y="-546463"/>
              <a:ext cx="7729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>
                  <a:solidFill>
                    <a:schemeClr val="bg1">
                      <a:lumMod val="5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67F7A4-1C98-4C62-A793-21FED1ED3F5B}"/>
                </a:ext>
              </a:extLst>
            </p:cNvPr>
            <p:cNvSpPr/>
            <p:nvPr/>
          </p:nvSpPr>
          <p:spPr>
            <a:xfrm>
              <a:off x="7156818" y="-272524"/>
              <a:ext cx="4810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Quyết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định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số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551/QĐ-TM</a:t>
              </a:r>
              <a:r>
                <a:rPr lang="vi-VN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ngày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27/03/2015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5D338C-EBAC-41C0-B5AD-14C250F958CC}"/>
                </a:ext>
              </a:extLst>
            </p:cNvPr>
            <p:cNvSpPr/>
            <p:nvPr/>
          </p:nvSpPr>
          <p:spPr>
            <a:xfrm>
              <a:off x="7156819" y="56927"/>
              <a:ext cx="4770254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của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BTTM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về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việc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thu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hồi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đất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quốc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phòng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hiện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do QC PK-KQ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quản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lý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tại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sân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bay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Miếu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Môn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,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thành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phố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Hà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Nội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giao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cho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Tập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đoàn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VTQĐ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quản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lý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,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sử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dụng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vào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mục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đích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quốc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phòng</a:t>
              </a:r>
              <a:endParaRPr lang="en-US" sz="17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E1FD92-C7A8-434E-9C26-B3A6153BD375}"/>
              </a:ext>
            </a:extLst>
          </p:cNvPr>
          <p:cNvGrpSpPr/>
          <p:nvPr/>
        </p:nvGrpSpPr>
        <p:grpSpPr>
          <a:xfrm>
            <a:off x="6022829" y="1111843"/>
            <a:ext cx="5417494" cy="2098535"/>
            <a:chOff x="5992954" y="991019"/>
            <a:chExt cx="5417494" cy="2098535"/>
          </a:xfrm>
        </p:grpSpPr>
        <p:sp>
          <p:nvSpPr>
            <p:cNvPr id="17" name="Hộp Văn bản 8">
              <a:extLst>
                <a:ext uri="{FF2B5EF4-FFF2-40B4-BE49-F238E27FC236}">
                  <a16:creationId xmlns:a16="http://schemas.microsoft.com/office/drawing/2014/main" id="{B852376C-5CF8-4C47-A43A-2B777C641738}"/>
                </a:ext>
              </a:extLst>
            </p:cNvPr>
            <p:cNvSpPr txBox="1"/>
            <p:nvPr/>
          </p:nvSpPr>
          <p:spPr>
            <a:xfrm>
              <a:off x="5992954" y="991019"/>
              <a:ext cx="7729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>
                  <a:solidFill>
                    <a:schemeClr val="bg1">
                      <a:lumMod val="5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7429CE-7D79-4E7C-8E91-48236AE56248}"/>
                </a:ext>
              </a:extLst>
            </p:cNvPr>
            <p:cNvSpPr/>
            <p:nvPr/>
          </p:nvSpPr>
          <p:spPr>
            <a:xfrm>
              <a:off x="6599515" y="1334168"/>
              <a:ext cx="4810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Quyết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định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số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296/QĐ-TM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ngày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07/03/2017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4FCBA4-8601-4862-90B7-71FFEA7323D2}"/>
                </a:ext>
              </a:extLst>
            </p:cNvPr>
            <p:cNvSpPr/>
            <p:nvPr/>
          </p:nvSpPr>
          <p:spPr>
            <a:xfrm>
              <a:off x="6599516" y="1689171"/>
              <a:ext cx="4810932" cy="1400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của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BTTM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về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việc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thu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hồi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52,4ha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đất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quốc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phòng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do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Tổng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cục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CNQP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quản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lý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tại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xã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Phúc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Thuận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,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thị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xã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Phổ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Yên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,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tỉnh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Thái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Nguyên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giao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cho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Tập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đoàn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VTQĐ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quản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lý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để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sử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dụng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vào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mục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đích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quốc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phòng</a:t>
              </a:r>
              <a:endParaRPr lang="en-US" sz="17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10726F-17A9-4613-803F-4506474D6DEF}"/>
              </a:ext>
            </a:extLst>
          </p:cNvPr>
          <p:cNvGrpSpPr/>
          <p:nvPr/>
        </p:nvGrpSpPr>
        <p:grpSpPr>
          <a:xfrm>
            <a:off x="5996195" y="3445640"/>
            <a:ext cx="5606600" cy="1516197"/>
            <a:chOff x="5930598" y="3699768"/>
            <a:chExt cx="5606600" cy="151619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F7656B-F7B6-4195-9C64-D793CD009868}"/>
                </a:ext>
              </a:extLst>
            </p:cNvPr>
            <p:cNvSpPr/>
            <p:nvPr/>
          </p:nvSpPr>
          <p:spPr>
            <a:xfrm>
              <a:off x="6557950" y="3982115"/>
              <a:ext cx="4979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Quyết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định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số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501/QĐ-BQP </a:t>
              </a:r>
              <a:r>
                <a:rPr lang="en-US" b="1" err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ngày</a:t>
              </a:r>
              <a:r>
                <a:rPr lang="en-US" b="1">
                  <a:solidFill>
                    <a:srgbClr val="3A888A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25/02/2017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901FB8-57EE-45D6-A452-1515A8914412}"/>
                </a:ext>
              </a:extLst>
            </p:cNvPr>
            <p:cNvSpPr/>
            <p:nvPr/>
          </p:nvSpPr>
          <p:spPr>
            <a:xfrm>
              <a:off x="6574116" y="4338802"/>
              <a:ext cx="4775209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của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Trung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tướng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Phan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Văn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Giang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,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Thứ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trưởng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BQP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về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việc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thành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lập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Viện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Hàng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không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Vũ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trụ</a:t>
              </a:r>
              <a:r>
                <a:rPr lang="en-US" sz="1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 </a:t>
              </a:r>
              <a:r>
                <a:rPr lang="en-US" sz="17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Viettel</a:t>
              </a:r>
              <a:endParaRPr lang="en-US" sz="17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2" name="Hộp Văn bản 8">
              <a:extLst>
                <a:ext uri="{FF2B5EF4-FFF2-40B4-BE49-F238E27FC236}">
                  <a16:creationId xmlns:a16="http://schemas.microsoft.com/office/drawing/2014/main" id="{EBE4D8FE-A710-45BD-BA8A-BB800FAC1D26}"/>
                </a:ext>
              </a:extLst>
            </p:cNvPr>
            <p:cNvSpPr txBox="1"/>
            <p:nvPr/>
          </p:nvSpPr>
          <p:spPr>
            <a:xfrm>
              <a:off x="5930598" y="3699768"/>
              <a:ext cx="77296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>
                  <a:solidFill>
                    <a:schemeClr val="bg1">
                      <a:lumMod val="5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5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01400E1-914C-4B56-AEDD-B4DE7A8163CB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45</a:t>
            </a:r>
            <a:endParaRPr lang="en-US" sz="2400" b="1" spc="-10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67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933BEB-F49B-4EFA-8B7A-32366926B00E}"/>
              </a:ext>
            </a:extLst>
          </p:cNvPr>
          <p:cNvSpPr txBox="1"/>
          <p:nvPr/>
        </p:nvSpPr>
        <p:spPr>
          <a:xfrm>
            <a:off x="398050" y="369172"/>
            <a:ext cx="6861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1.1. C</a:t>
            </a:r>
            <a:r>
              <a:rPr lang="vi-VN" sz="28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Ơ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SỞ TRIỂN KHAI NHIỆM VỤ</a:t>
            </a:r>
            <a:r>
              <a:rPr lang="vi-VN" sz="28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(</a:t>
            </a:r>
            <a:r>
              <a:rPr lang="vi-VN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tiếp</a:t>
            </a:r>
            <a:r>
              <a:rPr lang="vi-VN" sz="28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) 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F3516F-9463-487F-A7E3-5C9E929C4C14}"/>
              </a:ext>
            </a:extLst>
          </p:cNvPr>
          <p:cNvSpPr/>
          <p:nvPr/>
        </p:nvSpPr>
        <p:spPr>
          <a:xfrm>
            <a:off x="0" y="283730"/>
            <a:ext cx="111160" cy="694104"/>
          </a:xfrm>
          <a:prstGeom prst="rect">
            <a:avLst/>
          </a:prstGeom>
          <a:solidFill>
            <a:srgbClr val="3A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934E93-1459-4ABC-9284-40A2092AE81A}"/>
              </a:ext>
            </a:extLst>
          </p:cNvPr>
          <p:cNvSpPr/>
          <p:nvPr/>
        </p:nvSpPr>
        <p:spPr>
          <a:xfrm>
            <a:off x="960806" y="1493507"/>
            <a:ext cx="89162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*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Kết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luận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của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Thường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vụ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QUTW (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số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633-KL/QUTW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ngày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11/09/2014)</a:t>
            </a:r>
            <a:endParaRPr lang="en-US" sz="2200" b="1">
              <a:solidFill>
                <a:srgbClr val="3A888A"/>
              </a:solidFill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31068E-85A9-43B3-8500-4C48FF92D2A6}"/>
              </a:ext>
            </a:extLst>
          </p:cNvPr>
          <p:cNvSpPr/>
          <p:nvPr/>
        </p:nvSpPr>
        <p:spPr>
          <a:xfrm>
            <a:off x="1593852" y="2083593"/>
            <a:ext cx="975994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1.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Đồng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ý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chủ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trương giao cho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Tập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Viettel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nghiên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cứu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thiết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kế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chế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tạo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và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sản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xuất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tên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lửa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hành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trình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đối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hạm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tầm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trung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Việt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Nam. Đây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vừa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là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vinh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dự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vừa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là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trách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nhiệm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chính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trị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lớn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đối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với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tập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thể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lãnh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đạo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chỉ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huy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và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đội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ngũ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cán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bộ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chuyên môn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của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Tập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Viettel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. Giao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lãnh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đạo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chỉ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huy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Tập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Viettel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làm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tốt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công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tác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quán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triệt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giáo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dục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tạo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sự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nhất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trí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và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quyết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tâm cao trong đơn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vị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nhằm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thực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hiện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tốt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nhiệm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vụ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được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giao.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Quá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trình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thực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hiện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nhiệm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vụ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nếu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có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khó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khăn,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vướng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mắc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kịp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thời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báo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cáo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Thường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vụ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QUTW,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Bộ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trưởng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BQP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và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Thủ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tướng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Chính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phủ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giải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quyết</a:t>
            </a:r>
            <a:endParaRPr lang="en-US" sz="2200" b="1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8A13DA-91B1-4EB8-A33B-B9420A32FA14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46</a:t>
            </a:r>
            <a:endParaRPr lang="en-US" sz="2400" b="1" spc="-10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92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2A742A-8756-4530-B890-7D10A3466AFE}"/>
              </a:ext>
            </a:extLst>
          </p:cNvPr>
          <p:cNvSpPr/>
          <p:nvPr/>
        </p:nvSpPr>
        <p:spPr>
          <a:xfrm>
            <a:off x="1714500" y="2032723"/>
            <a:ext cx="96393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2. Giao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Tập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Viettel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sớm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xây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dựng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hoàn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chỉnh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Đề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án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với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sản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phẩm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mục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tiêu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trước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mắt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là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tên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lửa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hành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trình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đối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hạm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tầm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trung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có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tính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năng tương đương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với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tên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lửa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Kh-35EV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để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lắp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trên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các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tàu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chiến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của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Hải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quân,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tiến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tới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từng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bước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trang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bị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cho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lực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lượng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không quân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và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lực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lượng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tác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chiến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trên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bờ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để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báo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cáo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Thường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vụ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QUTW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trước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khi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trình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Thủ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tướng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Chính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phủ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xem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xét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phê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duyệt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.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Mục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tiêu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đến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2020,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có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tên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lửa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đối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hạm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tầm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trung mang thương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hiệu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Việt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Nam.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Đề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nghị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Chính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phủ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: Sau khi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sản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phẩm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thành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công,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Chính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phủ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sẽ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đặt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hàng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để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Tập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Viettel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sản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xuất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và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cung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cấp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cho BQP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số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lượng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từ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800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đến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1000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quả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tên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lửa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với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giá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thấp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hơn 20% so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với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giá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thị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trường</a:t>
            </a:r>
            <a:endParaRPr lang="en-US" sz="2200" b="1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70117-559A-4B69-AA95-703176DF9D43}"/>
              </a:ext>
            </a:extLst>
          </p:cNvPr>
          <p:cNvSpPr/>
          <p:nvPr/>
        </p:nvSpPr>
        <p:spPr>
          <a:xfrm>
            <a:off x="960806" y="1493507"/>
            <a:ext cx="89162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*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Kết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luận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của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Thường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vụ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QUTW (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số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633-KL/QUTW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ngày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11/09/2014)</a:t>
            </a:r>
            <a:endParaRPr lang="en-US" sz="2200" b="1">
              <a:solidFill>
                <a:srgbClr val="3A888A"/>
              </a:solidFill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3489A-AB81-48A2-9E72-80E1B8197DBE}"/>
              </a:ext>
            </a:extLst>
          </p:cNvPr>
          <p:cNvSpPr txBox="1"/>
          <p:nvPr/>
        </p:nvSpPr>
        <p:spPr>
          <a:xfrm>
            <a:off x="398050" y="369172"/>
            <a:ext cx="6861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1.1. C</a:t>
            </a:r>
            <a:r>
              <a:rPr lang="vi-VN" sz="28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Ơ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SỞ TRIỂN KHAI NHIỆM VỤ</a:t>
            </a:r>
            <a:r>
              <a:rPr lang="vi-VN" sz="28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(</a:t>
            </a:r>
            <a:r>
              <a:rPr lang="vi-VN" sz="2800" err="1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tiếp</a:t>
            </a:r>
            <a:r>
              <a:rPr lang="vi-VN" sz="28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) 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9D8886-B839-4F1F-9CD6-1E267B8741F7}"/>
              </a:ext>
            </a:extLst>
          </p:cNvPr>
          <p:cNvSpPr/>
          <p:nvPr/>
        </p:nvSpPr>
        <p:spPr>
          <a:xfrm>
            <a:off x="0" y="283730"/>
            <a:ext cx="111160" cy="694104"/>
          </a:xfrm>
          <a:prstGeom prst="rect">
            <a:avLst/>
          </a:prstGeom>
          <a:solidFill>
            <a:srgbClr val="3A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983CF-500A-439A-9C5A-C6CF114145C3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195062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970117-559A-4B69-AA95-703176DF9D43}"/>
              </a:ext>
            </a:extLst>
          </p:cNvPr>
          <p:cNvSpPr/>
          <p:nvPr/>
        </p:nvSpPr>
        <p:spPr>
          <a:xfrm>
            <a:off x="960806" y="1609621"/>
            <a:ext cx="89162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*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Kết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luận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của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Thường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vụ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QUTW (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số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633-KL/QUTW </a:t>
            </a:r>
            <a:r>
              <a:rPr lang="vi-VN" sz="2200" b="1" err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ngày</a:t>
            </a:r>
            <a:r>
              <a:rPr lang="vi-VN" sz="2200" b="1">
                <a:solidFill>
                  <a:srgbClr val="3A888A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11/09/2014)</a:t>
            </a:r>
            <a:endParaRPr lang="en-US" sz="2200" b="1">
              <a:solidFill>
                <a:srgbClr val="3A888A"/>
              </a:solidFill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3489A-AB81-48A2-9E72-80E1B8197DBE}"/>
              </a:ext>
            </a:extLst>
          </p:cNvPr>
          <p:cNvSpPr txBox="1"/>
          <p:nvPr/>
        </p:nvSpPr>
        <p:spPr>
          <a:xfrm>
            <a:off x="398050" y="369172"/>
            <a:ext cx="6861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1.1. C</a:t>
            </a:r>
            <a:r>
              <a:rPr lang="vi-VN" sz="28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Ơ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SỞ TRIỂN KHAI NHIỆM VỤ</a:t>
            </a:r>
            <a:r>
              <a:rPr lang="vi-VN" sz="28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(</a:t>
            </a:r>
            <a:r>
              <a:rPr lang="vi-VN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tiếp</a:t>
            </a:r>
            <a:r>
              <a:rPr lang="vi-VN" sz="280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) 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9D8886-B839-4F1F-9CD6-1E267B8741F7}"/>
              </a:ext>
            </a:extLst>
          </p:cNvPr>
          <p:cNvSpPr/>
          <p:nvPr/>
        </p:nvSpPr>
        <p:spPr>
          <a:xfrm>
            <a:off x="0" y="283730"/>
            <a:ext cx="111160" cy="694104"/>
          </a:xfrm>
          <a:prstGeom prst="rect">
            <a:avLst/>
          </a:prstGeom>
          <a:solidFill>
            <a:srgbClr val="3A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94BAE-F587-4125-A450-4CED341721E2}"/>
              </a:ext>
            </a:extLst>
          </p:cNvPr>
          <p:cNvSpPr/>
          <p:nvPr/>
        </p:nvSpPr>
        <p:spPr>
          <a:xfrm>
            <a:off x="960806" y="4110131"/>
            <a:ext cx="97850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* </a:t>
            </a:r>
            <a:r>
              <a:rPr lang="en-US" sz="2200" b="1" err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Quyết</a:t>
            </a:r>
            <a:r>
              <a:rPr lang="en-US" sz="2200" b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định</a:t>
            </a:r>
            <a:r>
              <a:rPr lang="en-US" sz="2200" b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của</a:t>
            </a:r>
            <a:r>
              <a:rPr lang="en-US" sz="2200" b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Thủ</a:t>
            </a:r>
            <a:r>
              <a:rPr lang="en-US" sz="2200" b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t</a:t>
            </a:r>
            <a:r>
              <a:rPr lang="vi-VN" sz="2200" b="1">
                <a:solidFill>
                  <a:srgbClr val="0B7F7F"/>
                </a:solidFill>
                <a:ea typeface="MS PGothic" pitchFamily="34" charset="-128"/>
                <a:cs typeface="Arial" panose="020B0604020202020204" pitchFamily="34" charset="0"/>
              </a:rPr>
              <a:t>ư</a:t>
            </a:r>
            <a:r>
              <a:rPr lang="en-US" sz="2200" b="1" err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ớng</a:t>
            </a:r>
            <a:r>
              <a:rPr lang="en-US" sz="2200" b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chính</a:t>
            </a:r>
            <a:r>
              <a:rPr lang="en-US" sz="2200" b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phủ</a:t>
            </a:r>
            <a:r>
              <a:rPr lang="en-US" sz="2200" b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(</a:t>
            </a:r>
            <a:r>
              <a:rPr lang="en-US" sz="2200" b="1" err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số</a:t>
            </a:r>
            <a:r>
              <a:rPr lang="en-US" sz="2200" b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127/QĐ-</a:t>
            </a:r>
            <a:r>
              <a:rPr lang="en-US" sz="2200" b="1" err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TTg</a:t>
            </a:r>
            <a:r>
              <a:rPr lang="en-US" sz="2200" b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sz="2200" b="1" err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ngày</a:t>
            </a:r>
            <a:r>
              <a:rPr lang="en-US" sz="2200" b="1">
                <a:solidFill>
                  <a:srgbClr val="0B7F7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23/01/2015)</a:t>
            </a:r>
            <a:endParaRPr lang="en-US" sz="2200" b="1">
              <a:solidFill>
                <a:srgbClr val="3A888A"/>
              </a:solidFill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8556A3-C600-4BC2-AD8B-C033E9085AC4}"/>
              </a:ext>
            </a:extLst>
          </p:cNvPr>
          <p:cNvSpPr/>
          <p:nvPr/>
        </p:nvSpPr>
        <p:spPr>
          <a:xfrm>
            <a:off x="1714500" y="4621142"/>
            <a:ext cx="94693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Giao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Tập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Viettel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chủ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trì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thực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hiện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Đề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án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A1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663B6A-CE7D-4F69-835B-9435882FBBC0}"/>
              </a:ext>
            </a:extLst>
          </p:cNvPr>
          <p:cNvSpPr/>
          <p:nvPr/>
        </p:nvSpPr>
        <p:spPr>
          <a:xfrm>
            <a:off x="1714500" y="2225682"/>
            <a:ext cx="94693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3. 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Giao BTTM xem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xét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quyết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định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giao khu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đất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có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diện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tích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khoảng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100ha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tại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xã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Yên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Bình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huyện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Thạch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Thất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thành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phố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Hà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Nội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cho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Tập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đoàn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Viettel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quản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lý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sử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dụng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để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xây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dựng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cơ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sở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hạ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tầng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của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Đề</a:t>
            </a:r>
            <a:r>
              <a:rPr lang="vi-VN" sz="2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vi-VN" sz="2200" b="1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án</a:t>
            </a:r>
            <a:endParaRPr lang="en-US" sz="2200" b="1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16109-C6A8-499A-A7BB-ABB9FF26ED12}"/>
              </a:ext>
            </a:extLst>
          </p:cNvPr>
          <p:cNvSpPr txBox="1"/>
          <p:nvPr/>
        </p:nvSpPr>
        <p:spPr>
          <a:xfrm>
            <a:off x="136772" y="6254022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354342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25004C-7367-4DA2-AFE4-A38E25BEF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29" t="729" r="29053"/>
          <a:stretch/>
        </p:blipFill>
        <p:spPr>
          <a:xfrm>
            <a:off x="356461" y="1"/>
            <a:ext cx="2910820" cy="68767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179C29-C907-488F-96CA-14B3D1AFC0A8}"/>
              </a:ext>
            </a:extLst>
          </p:cNvPr>
          <p:cNvSpPr/>
          <p:nvPr/>
        </p:nvSpPr>
        <p:spPr>
          <a:xfrm>
            <a:off x="370602" y="1"/>
            <a:ext cx="2896102" cy="6858000"/>
          </a:xfrm>
          <a:prstGeom prst="rect">
            <a:avLst/>
          </a:prstGeom>
          <a:solidFill>
            <a:srgbClr val="00909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37C12-9124-4EE7-B443-3598E143A8CB}"/>
              </a:ext>
            </a:extLst>
          </p:cNvPr>
          <p:cNvSpPr/>
          <p:nvPr/>
        </p:nvSpPr>
        <p:spPr>
          <a:xfrm>
            <a:off x="3266704" y="698269"/>
            <a:ext cx="8419018" cy="593500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20D57-812E-4BF0-81AB-444C79F26322}"/>
              </a:ext>
            </a:extLst>
          </p:cNvPr>
          <p:cNvSpPr/>
          <p:nvPr/>
        </p:nvSpPr>
        <p:spPr>
          <a:xfrm rot="5400000">
            <a:off x="4868582" y="-1610760"/>
            <a:ext cx="140301" cy="3344057"/>
          </a:xfrm>
          <a:prstGeom prst="rect">
            <a:avLst/>
          </a:prstGeom>
          <a:solidFill>
            <a:srgbClr val="0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5945C-8916-456C-82B8-2F5110DE70C6}"/>
              </a:ext>
            </a:extLst>
          </p:cNvPr>
          <p:cNvSpPr txBox="1"/>
          <p:nvPr/>
        </p:nvSpPr>
        <p:spPr>
          <a:xfrm>
            <a:off x="3407005" y="899619"/>
            <a:ext cx="5698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1.2. MỤC TIÊU ĐỀ ÁN A1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322536CC-BA34-4341-8487-912833E41951}"/>
              </a:ext>
            </a:extLst>
          </p:cNvPr>
          <p:cNvSpPr txBox="1">
            <a:spLocks/>
          </p:cNvSpPr>
          <p:nvPr/>
        </p:nvSpPr>
        <p:spPr>
          <a:xfrm>
            <a:off x="3408955" y="1705709"/>
            <a:ext cx="4067546" cy="88363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  <a:defRPr/>
            </a:pPr>
            <a:r>
              <a:rPr lang="en-US" sz="2400" b="1" err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Mục</a:t>
            </a:r>
            <a:r>
              <a:rPr lang="en-US" sz="2400" b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tiêu</a:t>
            </a:r>
            <a:r>
              <a:rPr lang="en-US" sz="2400" b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chung</a:t>
            </a:r>
            <a:endParaRPr lang="en-US" sz="2400" b="1">
              <a:solidFill>
                <a:srgbClr val="009091"/>
              </a:solidFill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13343B-8517-497E-A12B-E76F55B58571}"/>
              </a:ext>
            </a:extLst>
          </p:cNvPr>
          <p:cNvSpPr/>
          <p:nvPr/>
        </p:nvSpPr>
        <p:spPr>
          <a:xfrm>
            <a:off x="3867150" y="2359975"/>
            <a:ext cx="7617093" cy="1351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Clr>
                <a:srgbClr val="3A888A"/>
              </a:buClr>
              <a:buFont typeface="Arial" panose="020B0604020202020204" pitchFamily="34" charset="0"/>
              <a:buChar char="•"/>
              <a:defRPr/>
            </a:pP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Xây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dựng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nền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công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nghệ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tên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lửa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gồm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đội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ngũ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cán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bộ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khoa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học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ưu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tú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công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nhân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tay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nghề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cao</a:t>
            </a:r>
            <a:endParaRPr lang="en-US" b="1" spc="-3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3A888A"/>
              </a:buClr>
              <a:buFont typeface="Arial" panose="020B0604020202020204" pitchFamily="34" charset="0"/>
              <a:buChar char="•"/>
              <a:defRPr/>
            </a:pP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Hệ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thống</a:t>
            </a:r>
            <a:r>
              <a:rPr lang="en-US" spc="-3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các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cơ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sở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nghiên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cứu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các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nhà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máy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sản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xuất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các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cơ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sở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công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nghệ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phụ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trợ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làm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nền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tảng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để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phát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triển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và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làm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chủ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nền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công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nghệ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quốc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phòng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hiện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đại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đảm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bảo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an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ninh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quốc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phòng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cũng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như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phát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triển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kinh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tế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đất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nước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1884C82E-0E4C-4425-A1CB-331274C946CC}"/>
              </a:ext>
            </a:extLst>
          </p:cNvPr>
          <p:cNvSpPr txBox="1">
            <a:spLocks/>
          </p:cNvSpPr>
          <p:nvPr/>
        </p:nvSpPr>
        <p:spPr>
          <a:xfrm>
            <a:off x="3384770" y="4279145"/>
            <a:ext cx="5556071" cy="9922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  <a:defRPr/>
            </a:pPr>
            <a:r>
              <a:rPr lang="en-US" sz="2400" b="1" err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Mục</a:t>
            </a:r>
            <a:r>
              <a:rPr lang="en-US" sz="2400" b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tiêu</a:t>
            </a:r>
            <a:r>
              <a:rPr lang="en-US" sz="2400" b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cụ</a:t>
            </a:r>
            <a:r>
              <a:rPr lang="en-US" sz="2400" b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00909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thể</a:t>
            </a:r>
            <a:endParaRPr lang="en-US" sz="2400" b="1">
              <a:solidFill>
                <a:srgbClr val="009091"/>
              </a:solidFill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z="3200" b="1">
              <a:solidFill>
                <a:srgbClr val="009091"/>
              </a:solidFill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641D2-E9D5-4DA0-B3AD-5CA083D62D28}"/>
              </a:ext>
            </a:extLst>
          </p:cNvPr>
          <p:cNvSpPr/>
          <p:nvPr/>
        </p:nvSpPr>
        <p:spPr>
          <a:xfrm>
            <a:off x="3867150" y="4730348"/>
            <a:ext cx="76170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Nghiên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cứu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thiết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kế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chế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tạo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và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sản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xuất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tên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lửa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hành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trình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đối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hạm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tầm</a:t>
            </a:r>
            <a:r>
              <a:rPr lang="en-US" b="1" spc="-30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trung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Việt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Nam. Bao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gồm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Clr>
                <a:srgbClr val="3A888A"/>
              </a:buClr>
              <a:buFont typeface="Arial" panose="020B0604020202020204" pitchFamily="34" charset="0"/>
              <a:buChar char="•"/>
              <a:defRPr/>
            </a:pP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Quả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đạn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đặt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trong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ống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phóng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(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sau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đây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gọi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tắt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là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quả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đạn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VCM-01)</a:t>
            </a:r>
          </a:p>
          <a:p>
            <a:pPr marL="285750" indent="-285750">
              <a:buClr>
                <a:srgbClr val="3A888A"/>
              </a:buClr>
              <a:buFont typeface="Arial" panose="020B0604020202020204" pitchFamily="34" charset="0"/>
              <a:buChar char="•"/>
              <a:defRPr/>
            </a:pP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Hệ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thống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bệ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phóng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Clr>
                <a:srgbClr val="3A888A"/>
              </a:buClr>
              <a:buFont typeface="Arial" panose="020B0604020202020204" pitchFamily="34" charset="0"/>
              <a:buChar char="•"/>
              <a:defRPr/>
            </a:pP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Hệ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thống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điều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khiển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tên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b="1" spc="-3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lửa</a:t>
            </a:r>
            <a:r>
              <a:rPr lang="en-US" b="1" spc="-3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9C0898-96D9-4826-93C8-41893AD12CD3}"/>
              </a:ext>
            </a:extLst>
          </p:cNvPr>
          <p:cNvCxnSpPr>
            <a:cxnSpLocks/>
          </p:cNvCxnSpPr>
          <p:nvPr/>
        </p:nvCxnSpPr>
        <p:spPr>
          <a:xfrm>
            <a:off x="0" y="4014061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0AA3C01-75D5-4457-9EF5-11906E5BB362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49</a:t>
            </a:r>
            <a:endParaRPr lang="en-US" sz="2400" b="1" spc="-10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1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90" descr="G:\Anh qua dan\IMG_5602 - Copy.JPG">
            <a:extLst>
              <a:ext uri="{FF2B5EF4-FFF2-40B4-BE49-F238E27FC236}">
                <a16:creationId xmlns:a16="http://schemas.microsoft.com/office/drawing/2014/main" id="{70E3A7C1-B96E-412B-A7D6-43E9078F7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r="15247"/>
          <a:stretch/>
        </p:blipFill>
        <p:spPr bwMode="auto">
          <a:xfrm>
            <a:off x="4438650" y="2424661"/>
            <a:ext cx="3238500" cy="323850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41BD91-1059-46FB-867F-F0283D28DE4F}"/>
              </a:ext>
            </a:extLst>
          </p:cNvPr>
          <p:cNvSpPr txBox="1"/>
          <p:nvPr/>
        </p:nvSpPr>
        <p:spPr>
          <a:xfrm>
            <a:off x="412157" y="534628"/>
            <a:ext cx="10789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1.3. THÔNG SỐ KỸ THUẬT CỦA QUẢ ĐẠN VCM-01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D4475-C3F7-4684-80DC-C41A3BC694AC}"/>
              </a:ext>
            </a:extLst>
          </p:cNvPr>
          <p:cNvSpPr/>
          <p:nvPr/>
        </p:nvSpPr>
        <p:spPr>
          <a:xfrm>
            <a:off x="0" y="519889"/>
            <a:ext cx="130629" cy="713825"/>
          </a:xfrm>
          <a:prstGeom prst="rect">
            <a:avLst/>
          </a:prstGeom>
          <a:solidFill>
            <a:srgbClr val="0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B78B13D-D93F-488B-933C-E3116ADC72AF}"/>
              </a:ext>
            </a:extLst>
          </p:cNvPr>
          <p:cNvSpPr/>
          <p:nvPr/>
        </p:nvSpPr>
        <p:spPr>
          <a:xfrm>
            <a:off x="4314663" y="2300674"/>
            <a:ext cx="3486474" cy="3486474"/>
          </a:xfrm>
          <a:prstGeom prst="arc">
            <a:avLst>
              <a:gd name="adj1" fmla="val 2877051"/>
              <a:gd name="adj2" fmla="val 17046699"/>
            </a:avLst>
          </a:prstGeom>
          <a:noFill/>
          <a:ln w="19050">
            <a:solidFill>
              <a:srgbClr val="95D2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0EC438-BB80-4AD1-8C2C-119D9E13C523}"/>
              </a:ext>
            </a:extLst>
          </p:cNvPr>
          <p:cNvSpPr/>
          <p:nvPr/>
        </p:nvSpPr>
        <p:spPr>
          <a:xfrm>
            <a:off x="4438649" y="2435314"/>
            <a:ext cx="3236976" cy="3236976"/>
          </a:xfrm>
          <a:prstGeom prst="ellipse">
            <a:avLst/>
          </a:prstGeom>
          <a:solidFill>
            <a:srgbClr val="00909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690" descr="G:\Anh qua dan\IMG_5602 - Copy.JPG">
            <a:extLst>
              <a:ext uri="{FF2B5EF4-FFF2-40B4-BE49-F238E27FC236}">
                <a16:creationId xmlns:a16="http://schemas.microsoft.com/office/drawing/2014/main" id="{1F4C947C-1A68-4C2B-AA50-9856A1FB4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7" r="15247"/>
          <a:stretch/>
        </p:blipFill>
        <p:spPr bwMode="auto">
          <a:xfrm>
            <a:off x="4563353" y="2550127"/>
            <a:ext cx="2987568" cy="2987568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ABB899D-C9DA-4E5A-84BA-EB7CA1A1BF51}"/>
              </a:ext>
            </a:extLst>
          </p:cNvPr>
          <p:cNvGrpSpPr/>
          <p:nvPr/>
        </p:nvGrpSpPr>
        <p:grpSpPr>
          <a:xfrm>
            <a:off x="7103891" y="2497484"/>
            <a:ext cx="3713002" cy="694053"/>
            <a:chOff x="7103891" y="2304249"/>
            <a:chExt cx="3713002" cy="69405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35D292-81FA-4FC5-9A9B-11404A72DD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8755" y="2304249"/>
              <a:ext cx="391993" cy="639191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22382E-7C63-4DE4-BC30-0F29A4E474B4}"/>
                </a:ext>
              </a:extLst>
            </p:cNvPr>
            <p:cNvSpPr/>
            <p:nvPr/>
          </p:nvSpPr>
          <p:spPr>
            <a:xfrm>
              <a:off x="7103891" y="2888574"/>
              <a:ext cx="109728" cy="109728"/>
            </a:xfrm>
            <a:prstGeom prst="ellipse">
              <a:avLst/>
            </a:prstGeom>
            <a:solidFill>
              <a:srgbClr val="3A8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B2B431-951F-41A3-9441-ED335E82A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0921" y="2304249"/>
              <a:ext cx="3265972" cy="1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FDCC2D-3B8C-46DE-B4C2-0CE1545F9651}"/>
              </a:ext>
            </a:extLst>
          </p:cNvPr>
          <p:cNvGrpSpPr/>
          <p:nvPr/>
        </p:nvGrpSpPr>
        <p:grpSpPr>
          <a:xfrm>
            <a:off x="7299887" y="3703773"/>
            <a:ext cx="3626734" cy="458611"/>
            <a:chOff x="7299887" y="3703773"/>
            <a:chExt cx="3626734" cy="45861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1BB617-BAE9-44F6-A400-7B97E57F2156}"/>
                </a:ext>
              </a:extLst>
            </p:cNvPr>
            <p:cNvCxnSpPr>
              <a:cxnSpLocks/>
              <a:stCxn id="26" idx="7"/>
            </p:cNvCxnSpPr>
            <p:nvPr/>
          </p:nvCxnSpPr>
          <p:spPr>
            <a:xfrm flipV="1">
              <a:off x="7393546" y="3703775"/>
              <a:ext cx="266930" cy="364950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3FAE47E-683C-4C81-B72C-86C9F665B4E6}"/>
                </a:ext>
              </a:extLst>
            </p:cNvPr>
            <p:cNvSpPr/>
            <p:nvPr/>
          </p:nvSpPr>
          <p:spPr>
            <a:xfrm>
              <a:off x="7299887" y="4052656"/>
              <a:ext cx="109728" cy="109728"/>
            </a:xfrm>
            <a:prstGeom prst="ellipse">
              <a:avLst/>
            </a:prstGeom>
            <a:solidFill>
              <a:srgbClr val="3A8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CA4F5C-FB02-46B0-A15E-E3BDC316C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649" y="3703773"/>
              <a:ext cx="3265972" cy="1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5407C9-7FF5-4A8B-B3D6-BE4395940B40}"/>
              </a:ext>
            </a:extLst>
          </p:cNvPr>
          <p:cNvGrpSpPr/>
          <p:nvPr/>
        </p:nvGrpSpPr>
        <p:grpSpPr>
          <a:xfrm>
            <a:off x="6994163" y="4791013"/>
            <a:ext cx="3655959" cy="451897"/>
            <a:chOff x="6994163" y="4791013"/>
            <a:chExt cx="3655959" cy="45189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3C68826-46BE-4DC3-AA4A-C3FB9F77463D}"/>
                </a:ext>
              </a:extLst>
            </p:cNvPr>
            <p:cNvCxnSpPr>
              <a:cxnSpLocks/>
              <a:stCxn id="30" idx="7"/>
            </p:cNvCxnSpPr>
            <p:nvPr/>
          </p:nvCxnSpPr>
          <p:spPr>
            <a:xfrm>
              <a:off x="7087822" y="4884672"/>
              <a:ext cx="296155" cy="358238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1DB82F4-D7E2-4449-9C2E-8631EBA61E6E}"/>
                </a:ext>
              </a:extLst>
            </p:cNvPr>
            <p:cNvSpPr/>
            <p:nvPr/>
          </p:nvSpPr>
          <p:spPr>
            <a:xfrm flipV="1">
              <a:off x="6994163" y="4791013"/>
              <a:ext cx="109728" cy="109728"/>
            </a:xfrm>
            <a:prstGeom prst="ellipse">
              <a:avLst/>
            </a:prstGeom>
            <a:solidFill>
              <a:srgbClr val="3A8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41DFB4-EAD0-424C-9E82-965220FB56E9}"/>
                </a:ext>
              </a:extLst>
            </p:cNvPr>
            <p:cNvCxnSpPr>
              <a:cxnSpLocks/>
            </p:cNvCxnSpPr>
            <p:nvPr/>
          </p:nvCxnSpPr>
          <p:spPr>
            <a:xfrm>
              <a:off x="7384150" y="5242909"/>
              <a:ext cx="3265972" cy="1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8AC946-CA9B-4EDA-A7B4-71363847373E}"/>
              </a:ext>
            </a:extLst>
          </p:cNvPr>
          <p:cNvGrpSpPr/>
          <p:nvPr/>
        </p:nvGrpSpPr>
        <p:grpSpPr>
          <a:xfrm>
            <a:off x="2036023" y="2022522"/>
            <a:ext cx="3684575" cy="746722"/>
            <a:chOff x="2036023" y="2022522"/>
            <a:chExt cx="3684575" cy="74672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8260200-5899-4D6D-93C6-90B4F70A9E14}"/>
                </a:ext>
              </a:extLst>
            </p:cNvPr>
            <p:cNvCxnSpPr>
              <a:cxnSpLocks/>
              <a:stCxn id="34" idx="7"/>
            </p:cNvCxnSpPr>
            <p:nvPr/>
          </p:nvCxnSpPr>
          <p:spPr>
            <a:xfrm flipH="1" flipV="1">
              <a:off x="5302169" y="2022523"/>
              <a:ext cx="324770" cy="653062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498C239-1AFF-4904-96AA-4EA459CD4D51}"/>
                </a:ext>
              </a:extLst>
            </p:cNvPr>
            <p:cNvSpPr/>
            <p:nvPr/>
          </p:nvSpPr>
          <p:spPr>
            <a:xfrm flipH="1">
              <a:off x="5610870" y="2659516"/>
              <a:ext cx="109728" cy="109728"/>
            </a:xfrm>
            <a:prstGeom prst="ellipse">
              <a:avLst/>
            </a:prstGeom>
            <a:solidFill>
              <a:srgbClr val="3A8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532063-917B-4555-AB9E-EAF7733A5A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6023" y="2022522"/>
              <a:ext cx="3265972" cy="1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9E308E-C4D1-465F-9FB5-C2A5E8BAAF5A}"/>
              </a:ext>
            </a:extLst>
          </p:cNvPr>
          <p:cNvGrpSpPr/>
          <p:nvPr/>
        </p:nvGrpSpPr>
        <p:grpSpPr>
          <a:xfrm>
            <a:off x="1298907" y="3081809"/>
            <a:ext cx="3666768" cy="545065"/>
            <a:chOff x="1298907" y="3081809"/>
            <a:chExt cx="3666768" cy="54506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8364B72-AA8A-4B86-8671-236511466F42}"/>
                </a:ext>
              </a:extLst>
            </p:cNvPr>
            <p:cNvCxnSpPr>
              <a:cxnSpLocks/>
              <a:stCxn id="38" idx="7"/>
            </p:cNvCxnSpPr>
            <p:nvPr/>
          </p:nvCxnSpPr>
          <p:spPr>
            <a:xfrm flipH="1" flipV="1">
              <a:off x="4565054" y="3081811"/>
              <a:ext cx="306962" cy="451404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76A3D81-644B-4BB1-BF67-B4C19D2FB2B6}"/>
                </a:ext>
              </a:extLst>
            </p:cNvPr>
            <p:cNvSpPr/>
            <p:nvPr/>
          </p:nvSpPr>
          <p:spPr>
            <a:xfrm flipH="1">
              <a:off x="4855947" y="3517146"/>
              <a:ext cx="109728" cy="109728"/>
            </a:xfrm>
            <a:prstGeom prst="ellipse">
              <a:avLst/>
            </a:prstGeom>
            <a:solidFill>
              <a:srgbClr val="3A8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7E79C4-1F5E-4C75-9621-FFC0735248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8907" y="3081809"/>
              <a:ext cx="3265972" cy="1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C26A970-3D5F-4B41-BF67-5A964720CCBC}"/>
              </a:ext>
            </a:extLst>
          </p:cNvPr>
          <p:cNvGrpSpPr/>
          <p:nvPr/>
        </p:nvGrpSpPr>
        <p:grpSpPr>
          <a:xfrm>
            <a:off x="1061335" y="4364464"/>
            <a:ext cx="3806339" cy="374742"/>
            <a:chOff x="1061335" y="4364464"/>
            <a:chExt cx="3806339" cy="374742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2A216F-8120-454A-B302-1AF4EFE1856D}"/>
                </a:ext>
              </a:extLst>
            </p:cNvPr>
            <p:cNvCxnSpPr>
              <a:cxnSpLocks/>
              <a:stCxn id="42" idx="7"/>
            </p:cNvCxnSpPr>
            <p:nvPr/>
          </p:nvCxnSpPr>
          <p:spPr>
            <a:xfrm flipH="1">
              <a:off x="4327307" y="4458123"/>
              <a:ext cx="446708" cy="281082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2FB9EA-1D2D-487F-885D-0FF0C6FB80E5}"/>
                </a:ext>
              </a:extLst>
            </p:cNvPr>
            <p:cNvSpPr/>
            <p:nvPr/>
          </p:nvSpPr>
          <p:spPr>
            <a:xfrm flipH="1" flipV="1">
              <a:off x="4757946" y="4364464"/>
              <a:ext cx="109728" cy="109728"/>
            </a:xfrm>
            <a:prstGeom prst="ellipse">
              <a:avLst/>
            </a:prstGeom>
            <a:solidFill>
              <a:srgbClr val="3A8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5A6D41-B298-48A1-B0F2-7026CC22C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335" y="4739205"/>
              <a:ext cx="3265972" cy="1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CFC364-C4DE-4C4D-8B7D-13434E0905FF}"/>
              </a:ext>
            </a:extLst>
          </p:cNvPr>
          <p:cNvGrpSpPr/>
          <p:nvPr/>
        </p:nvGrpSpPr>
        <p:grpSpPr>
          <a:xfrm flipH="1" flipV="1">
            <a:off x="2344898" y="5362125"/>
            <a:ext cx="3713002" cy="694053"/>
            <a:chOff x="7103891" y="2304249"/>
            <a:chExt cx="3713002" cy="69405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C901004-8E2B-4742-8444-A968EF4BA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8755" y="2304249"/>
              <a:ext cx="391993" cy="639191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9E142D7-4377-454C-88C7-63166C0F0405}"/>
                </a:ext>
              </a:extLst>
            </p:cNvPr>
            <p:cNvSpPr/>
            <p:nvPr/>
          </p:nvSpPr>
          <p:spPr>
            <a:xfrm>
              <a:off x="7103891" y="2888574"/>
              <a:ext cx="109728" cy="109728"/>
            </a:xfrm>
            <a:prstGeom prst="ellipse">
              <a:avLst/>
            </a:prstGeom>
            <a:solidFill>
              <a:srgbClr val="3A8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F24D72E-1B30-498A-AB64-6D9A248FE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0921" y="2304249"/>
              <a:ext cx="3265972" cy="1"/>
            </a:xfrm>
            <a:prstGeom prst="line">
              <a:avLst/>
            </a:prstGeom>
            <a:ln>
              <a:solidFill>
                <a:srgbClr val="3A8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398E777-0108-4414-B01E-DEB05BD477B7}"/>
              </a:ext>
            </a:extLst>
          </p:cNvPr>
          <p:cNvSpPr/>
          <p:nvPr/>
        </p:nvSpPr>
        <p:spPr>
          <a:xfrm>
            <a:off x="2843532" y="1615689"/>
            <a:ext cx="2199641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pt-BR" sz="2000">
                <a:solidFill>
                  <a:srgbClr val="00909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Tầm bắn: </a:t>
            </a:r>
            <a:r>
              <a:rPr lang="pt-BR" sz="20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130 km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45951C-3BDB-4697-AFCE-B01DDC34DA2A}"/>
              </a:ext>
            </a:extLst>
          </p:cNvPr>
          <p:cNvSpPr/>
          <p:nvPr/>
        </p:nvSpPr>
        <p:spPr>
          <a:xfrm>
            <a:off x="1237163" y="2683828"/>
            <a:ext cx="3212739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pt-BR" sz="2000">
                <a:solidFill>
                  <a:srgbClr val="00909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Khối lượng đầu nổ: </a:t>
            </a:r>
            <a:r>
              <a:rPr lang="pt-BR" sz="20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145 kg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528C6D-370B-4043-9988-1E2C44635EE1}"/>
              </a:ext>
            </a:extLst>
          </p:cNvPr>
          <p:cNvSpPr/>
          <p:nvPr/>
        </p:nvSpPr>
        <p:spPr>
          <a:xfrm>
            <a:off x="886966" y="4317703"/>
            <a:ext cx="3348994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pt-BR" sz="2000">
                <a:solidFill>
                  <a:srgbClr val="00909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Khối lượng quả đạn: </a:t>
            </a:r>
            <a:r>
              <a:rPr lang="pt-BR" sz="20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590 kg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82A1C5-A521-404C-83AC-BEFC8B560390}"/>
              </a:ext>
            </a:extLst>
          </p:cNvPr>
          <p:cNvSpPr/>
          <p:nvPr/>
        </p:nvSpPr>
        <p:spPr>
          <a:xfrm>
            <a:off x="1666069" y="5645808"/>
            <a:ext cx="3421129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pt-BR" sz="2000">
                <a:solidFill>
                  <a:srgbClr val="00909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Vận tốc:</a:t>
            </a:r>
            <a:r>
              <a:rPr lang="pt-BR" sz="2000">
                <a:solidFill>
                  <a:srgbClr val="00909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r>
              <a:rPr lang="pt-BR" sz="20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1.000 km/h (0,8 M)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0765A-919C-4C65-8206-654E12DCDAA8}"/>
              </a:ext>
            </a:extLst>
          </p:cNvPr>
          <p:cNvSpPr/>
          <p:nvPr/>
        </p:nvSpPr>
        <p:spPr>
          <a:xfrm>
            <a:off x="7762560" y="2080119"/>
            <a:ext cx="2052165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pt-BR" sz="2000">
                <a:solidFill>
                  <a:srgbClr val="00909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Chiều dài: </a:t>
            </a:r>
            <a:r>
              <a:rPr lang="pt-BR" sz="20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4,5 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3BF3F5-A873-497C-B970-9BD3C76E95A3}"/>
              </a:ext>
            </a:extLst>
          </p:cNvPr>
          <p:cNvSpPr/>
          <p:nvPr/>
        </p:nvSpPr>
        <p:spPr>
          <a:xfrm>
            <a:off x="7801797" y="3202843"/>
            <a:ext cx="2451312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pt-BR" sz="2000">
                <a:solidFill>
                  <a:srgbClr val="00909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Đường kính: </a:t>
            </a:r>
            <a:r>
              <a:rPr lang="pt-BR" sz="20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0,42 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6E272C-5B8D-4134-BDF9-1AC314BEA855}"/>
              </a:ext>
            </a:extLst>
          </p:cNvPr>
          <p:cNvSpPr/>
          <p:nvPr/>
        </p:nvSpPr>
        <p:spPr>
          <a:xfrm>
            <a:off x="7812377" y="4818878"/>
            <a:ext cx="27430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pt-BR" sz="2000">
                <a:solidFill>
                  <a:srgbClr val="00909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" panose="020B0604020202020204" pitchFamily="34" charset="0"/>
              </a:rPr>
              <a:t>Sải cánh nâng: </a:t>
            </a:r>
            <a:r>
              <a:rPr lang="pt-BR" sz="2000" b="1">
                <a:solidFill>
                  <a:srgbClr val="D78430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1,33 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B850EA2-98E6-4CAB-A1CD-59161BBA88CD}"/>
              </a:ext>
            </a:extLst>
          </p:cNvPr>
          <p:cNvSpPr/>
          <p:nvPr/>
        </p:nvSpPr>
        <p:spPr>
          <a:xfrm>
            <a:off x="-2227954" y="6216969"/>
            <a:ext cx="5534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50</a:t>
            </a:r>
            <a:endParaRPr lang="en-US" sz="2400" b="1" spc="-10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93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3886</Words>
  <Application>Microsoft Office PowerPoint</Application>
  <PresentationFormat>Widescreen</PresentationFormat>
  <Paragraphs>629</Paragraphs>
  <Slides>39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Roboto light</vt:lpstr>
      <vt:lpstr>Calibri Light</vt:lpstr>
      <vt:lpstr>Calibri</vt:lpstr>
      <vt:lpstr>Roboto</vt:lpstr>
      <vt:lpstr>Roboto Black</vt:lpstr>
      <vt:lpstr>iCiel Gotham Medium</vt:lpstr>
      <vt:lpstr>MS PGothic</vt:lpstr>
      <vt:lpstr>Roboto light</vt:lpstr>
      <vt:lpstr>Arial</vt:lpstr>
      <vt:lpstr>Times New Roman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Trang</dc:creator>
  <cp:lastModifiedBy>P.KH</cp:lastModifiedBy>
  <cp:revision>198</cp:revision>
  <dcterms:created xsi:type="dcterms:W3CDTF">2017-07-05T10:33:50Z</dcterms:created>
  <dcterms:modified xsi:type="dcterms:W3CDTF">2018-09-05T02:07:19Z</dcterms:modified>
</cp:coreProperties>
</file>